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226" r:id="rId2"/>
    <p:sldId id="2395" r:id="rId3"/>
    <p:sldId id="263" r:id="rId4"/>
    <p:sldId id="2596" r:id="rId5"/>
    <p:sldId id="2601" r:id="rId6"/>
    <p:sldId id="2593" r:id="rId7"/>
    <p:sldId id="2621" r:id="rId8"/>
    <p:sldId id="2625" r:id="rId9"/>
    <p:sldId id="2622" r:id="rId10"/>
    <p:sldId id="2623" r:id="rId11"/>
    <p:sldId id="2611" r:id="rId12"/>
    <p:sldId id="2626" r:id="rId13"/>
    <p:sldId id="2612" r:id="rId14"/>
    <p:sldId id="2627" r:id="rId15"/>
    <p:sldId id="2628" r:id="rId16"/>
    <p:sldId id="2630" r:id="rId17"/>
    <p:sldId id="2629" r:id="rId18"/>
    <p:sldId id="2640" r:id="rId19"/>
    <p:sldId id="2639" r:id="rId20"/>
    <p:sldId id="2638" r:id="rId21"/>
    <p:sldId id="2632" r:id="rId22"/>
    <p:sldId id="2633" r:id="rId23"/>
    <p:sldId id="2613" r:id="rId24"/>
    <p:sldId id="2634" r:id="rId25"/>
    <p:sldId id="2614" r:id="rId26"/>
    <p:sldId id="2636" r:id="rId27"/>
    <p:sldId id="2637" r:id="rId28"/>
    <p:sldId id="2615" r:id="rId29"/>
    <p:sldId id="2641" r:id="rId30"/>
    <p:sldId id="2534" r:id="rId31"/>
  </p:sldIdLst>
  <p:sldSz cx="24377650" cy="13716000"/>
  <p:notesSz cx="6858000" cy="9144000"/>
  <p:embeddedFontLst>
    <p:embeddedFont>
      <p:font typeface="Calibri Light" panose="020F0302020204030204" pitchFamily="34" charset="0"/>
      <p:regular r:id="rId33"/>
      <p:italic r:id="rId34"/>
    </p:embeddedFont>
    <p:embeddedFont>
      <p:font typeface="Montserrat Hairline" panose="00000300000000000000" pitchFamily="2" charset="0"/>
      <p:regular r:id="rId35"/>
    </p:embeddedFont>
    <p:embeddedFont>
      <p:font typeface="Noto Sans KR Black" panose="020B0A00000000000000" pitchFamily="34" charset="-127"/>
      <p:bold r:id="rId36"/>
    </p:embeddedFont>
    <p:embeddedFont>
      <p:font typeface="Noto Sans KR Bold" panose="020B0800000000000000" pitchFamily="34" charset="-127"/>
      <p:bold r:id="rId37"/>
    </p:embeddedFont>
    <p:embeddedFont>
      <p:font typeface="Noto Sans KR Light" panose="020B0300000000000000" pitchFamily="34" charset="-127"/>
      <p:regular r:id="rId38"/>
    </p:embeddedFont>
    <p:embeddedFont>
      <p:font typeface="Noto Sans KR Medium" panose="020B0600000000000000" pitchFamily="34" charset="-127"/>
      <p:regular r:id="rId39"/>
    </p:embeddedFont>
    <p:embeddedFont>
      <p:font typeface="Noto Sans KR Regular" panose="020B0500000000000000" pitchFamily="34" charset="-127"/>
      <p:regular r:id="rId40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836"/>
    <a:srgbClr val="FFD5D5"/>
    <a:srgbClr val="CC0000"/>
    <a:srgbClr val="D9D9D9"/>
    <a:srgbClr val="FF7E92"/>
    <a:srgbClr val="838383"/>
    <a:srgbClr val="7F7F7F"/>
    <a:srgbClr val="025F80"/>
    <a:srgbClr val="002570"/>
    <a:srgbClr val="6B8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987" autoAdjust="0"/>
  </p:normalViewPr>
  <p:slideViewPr>
    <p:cSldViewPr snapToObjects="1">
      <p:cViewPr>
        <p:scale>
          <a:sx n="38" d="100"/>
          <a:sy n="38" d="100"/>
        </p:scale>
        <p:origin x="1926" y="9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3158"/>
    </p:cViewPr>
  </p:sorter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288768" y="2560321"/>
            <a:ext cx="5669280" cy="85953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24281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579493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4176" y="3297336"/>
            <a:ext cx="10553700" cy="90511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886670" y="2066657"/>
            <a:ext cx="5018049" cy="89062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598076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2" y="5254"/>
            <a:ext cx="11884098" cy="137107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17425" y="0"/>
            <a:ext cx="119728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06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0790-6C7A-48BB-A3A4-9DF7C19C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1ABF-F098-4BFA-9FA9-E99ABAEED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7B3FB-DF6E-4E1B-946F-8E6F9B2F6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A7E7-8CB3-4D9C-BACC-DFB5EDC8E2AB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A7611E-F470-4744-A5E3-B7F28C64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183FB0-4E92-4595-AD79-23EE6C74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3644-4EE0-4EC8-A558-E563E94F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8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66" r:id="rId2"/>
    <p:sldLayoutId id="2147483986" r:id="rId3"/>
    <p:sldLayoutId id="2147483968" r:id="rId4"/>
    <p:sldLayoutId id="2147483906" r:id="rId5"/>
    <p:sldLayoutId id="2147483959" r:id="rId6"/>
    <p:sldLayoutId id="2147483987" r:id="rId7"/>
    <p:sldLayoutId id="2147483988" r:id="rId8"/>
    <p:sldLayoutId id="2147483991" r:id="rId9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17.svg"/><Relationship Id="rId12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8.sv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17.svg"/><Relationship Id="rId12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48.svg"/><Relationship Id="rId5" Type="http://schemas.openxmlformats.org/officeDocument/2006/relationships/image" Target="../media/image46.png"/><Relationship Id="rId15" Type="http://schemas.openxmlformats.org/officeDocument/2006/relationships/image" Target="../media/image14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21.svg"/><Relationship Id="rId1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6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34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25.svg"/><Relationship Id="rId9" Type="http://schemas.openxmlformats.org/officeDocument/2006/relationships/image" Target="../media/image20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4DAEB2-EECB-4A2D-8648-29E7D01C03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8025" y="609600"/>
            <a:ext cx="9982200" cy="9982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3089274" y="10002088"/>
            <a:ext cx="20497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6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" charset="0"/>
              </a:rPr>
              <a:t>Blood Wallet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30250" y="2801809"/>
            <a:ext cx="9976727" cy="100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6600" baseline="-250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Team 2  Project’s Final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32F17-287C-48BB-96D8-CFA8CDDD8E51}"/>
              </a:ext>
            </a:extLst>
          </p:cNvPr>
          <p:cNvSpPr txBox="1"/>
          <p:nvPr/>
        </p:nvSpPr>
        <p:spPr>
          <a:xfrm>
            <a:off x="14423148" y="4114800"/>
            <a:ext cx="9976727" cy="499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곽희주</a:t>
            </a:r>
            <a:r>
              <a:rPr lang="en-US" altLang="ko-KR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: Certificate Scan System Developer</a:t>
            </a:r>
          </a:p>
          <a:p>
            <a:pPr>
              <a:lnSpc>
                <a:spcPct val="150000"/>
              </a:lnSpc>
            </a:pPr>
            <a:r>
              <a:rPr lang="ko-KR" altLang="en-US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박상현</a:t>
            </a:r>
            <a:r>
              <a:rPr lang="en-US" altLang="ko-KR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: Frontend Developer</a:t>
            </a:r>
          </a:p>
          <a:p>
            <a:pPr>
              <a:lnSpc>
                <a:spcPct val="150000"/>
              </a:lnSpc>
            </a:pPr>
            <a:r>
              <a:rPr lang="ko-KR" altLang="en-US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서성윤</a:t>
            </a:r>
            <a:r>
              <a:rPr lang="en-US" altLang="ko-KR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: Backend – Blockchain Developer</a:t>
            </a:r>
          </a:p>
          <a:p>
            <a:pPr>
              <a:lnSpc>
                <a:spcPct val="150000"/>
              </a:lnSpc>
            </a:pPr>
            <a:r>
              <a:rPr lang="ko-KR" altLang="en-US" sz="5400" baseline="-25000" dirty="0" err="1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김진범</a:t>
            </a:r>
            <a:r>
              <a:rPr lang="ko-KR" altLang="en-US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</a:t>
            </a:r>
            <a:r>
              <a:rPr lang="en-US" altLang="ko-KR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: Backend – Database Developer</a:t>
            </a:r>
          </a:p>
          <a:p>
            <a:pPr>
              <a:lnSpc>
                <a:spcPct val="150000"/>
              </a:lnSpc>
            </a:pPr>
            <a:r>
              <a:rPr lang="ko-KR" altLang="en-US" sz="5400" baseline="-25000" dirty="0" err="1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모경준</a:t>
            </a:r>
            <a:r>
              <a:rPr lang="ko-KR" altLang="en-US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</a:t>
            </a:r>
            <a:r>
              <a:rPr lang="en-US" altLang="ko-KR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: Documents</a:t>
            </a:r>
          </a:p>
          <a:p>
            <a:pPr>
              <a:lnSpc>
                <a:spcPct val="150000"/>
              </a:lnSpc>
            </a:pPr>
            <a:r>
              <a:rPr lang="en-US" altLang="ko-KR" sz="5400" baseline="-25000" dirty="0" err="1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Snaedis</a:t>
            </a:r>
            <a:r>
              <a:rPr lang="en-US" altLang="ko-KR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(</a:t>
            </a:r>
            <a:r>
              <a:rPr lang="ko-KR" altLang="en-US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설희</a:t>
            </a:r>
            <a:r>
              <a:rPr lang="en-US" altLang="ko-KR" sz="5400" baseline="-25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): Documents</a:t>
            </a:r>
            <a:endParaRPr lang="en-US" sz="5400" baseline="-25000" dirty="0">
              <a:solidFill>
                <a:schemeClr val="tx2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Overview</a:t>
            </a:r>
          </a:p>
        </p:txBody>
      </p:sp>
      <p:pic>
        <p:nvPicPr>
          <p:cNvPr id="1026" name="Picture 2" descr="적십자로고·캐릭터(시그니처)">
            <a:extLst>
              <a:ext uri="{FF2B5EF4-FFF2-40B4-BE49-F238E27FC236}">
                <a16:creationId xmlns:a16="http://schemas.microsoft.com/office/drawing/2014/main" id="{B9804ECC-6FDF-43C7-87AD-EEF6877E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385" y="4371550"/>
            <a:ext cx="3048000" cy="13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99A00E71-F817-458B-AD42-88252DADD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9139" y="9165798"/>
            <a:ext cx="2209800" cy="2209800"/>
          </a:xfrm>
          <a:prstGeom prst="rect">
            <a:avLst/>
          </a:prstGeom>
        </p:spPr>
      </p:pic>
      <p:pic>
        <p:nvPicPr>
          <p:cNvPr id="8" name="그래픽 7" descr="병원">
            <a:extLst>
              <a:ext uri="{FF2B5EF4-FFF2-40B4-BE49-F238E27FC236}">
                <a16:creationId xmlns:a16="http://schemas.microsoft.com/office/drawing/2014/main" id="{D2359D85-14DF-40C0-B32A-E572520FB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74594" y="3597771"/>
            <a:ext cx="2656204" cy="2656204"/>
          </a:xfrm>
          <a:prstGeom prst="rect">
            <a:avLst/>
          </a:prstGeom>
        </p:spPr>
      </p:pic>
      <p:pic>
        <p:nvPicPr>
          <p:cNvPr id="10" name="그래픽 9" descr="블록체인">
            <a:extLst>
              <a:ext uri="{FF2B5EF4-FFF2-40B4-BE49-F238E27FC236}">
                <a16:creationId xmlns:a16="http://schemas.microsoft.com/office/drawing/2014/main" id="{CA21EE3D-01BC-4BB6-89CA-BE87AE1A3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79609" y="4757869"/>
            <a:ext cx="2631111" cy="2631111"/>
          </a:xfrm>
          <a:prstGeom prst="rect">
            <a:avLst/>
          </a:prstGeom>
        </p:spPr>
      </p:pic>
      <p:pic>
        <p:nvPicPr>
          <p:cNvPr id="25" name="그래픽 24" descr="입원 환자">
            <a:extLst>
              <a:ext uri="{FF2B5EF4-FFF2-40B4-BE49-F238E27FC236}">
                <a16:creationId xmlns:a16="http://schemas.microsoft.com/office/drawing/2014/main" id="{5ADBE0D6-0164-4AE6-A558-FAF4428AD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32750" y="9280651"/>
            <a:ext cx="2339893" cy="2339893"/>
          </a:xfrm>
          <a:prstGeom prst="rect">
            <a:avLst/>
          </a:prstGeom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F4FA2160-C171-443E-AE2D-5F89E2767B42}"/>
              </a:ext>
            </a:extLst>
          </p:cNvPr>
          <p:cNvSpPr/>
          <p:nvPr/>
        </p:nvSpPr>
        <p:spPr>
          <a:xfrm rot="10800000">
            <a:off x="18984281" y="6073425"/>
            <a:ext cx="323850" cy="3159749"/>
          </a:xfrm>
          <a:prstGeom prst="downArrow">
            <a:avLst>
              <a:gd name="adj1" fmla="val 50000"/>
              <a:gd name="adj2" fmla="val 81411"/>
            </a:avLst>
          </a:prstGeom>
          <a:solidFill>
            <a:srgbClr val="FF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그래픽 34" descr="신용 카드">
            <a:extLst>
              <a:ext uri="{FF2B5EF4-FFF2-40B4-BE49-F238E27FC236}">
                <a16:creationId xmlns:a16="http://schemas.microsoft.com/office/drawing/2014/main" id="{9F89AAF4-AEDE-4857-86A2-F848FEA1A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429983" y="7145486"/>
            <a:ext cx="1085832" cy="1085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D0BCE-C597-4E13-88B7-25C75CF8643D}"/>
              </a:ext>
            </a:extLst>
          </p:cNvPr>
          <p:cNvSpPr txBox="1"/>
          <p:nvPr/>
        </p:nvSpPr>
        <p:spPr>
          <a:xfrm>
            <a:off x="11001339" y="4142950"/>
            <a:ext cx="259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Blockchain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4B5CA-C7B5-4FF9-957C-5FCF29F6CB36}"/>
              </a:ext>
            </a:extLst>
          </p:cNvPr>
          <p:cNvSpPr txBox="1"/>
          <p:nvPr/>
        </p:nvSpPr>
        <p:spPr>
          <a:xfrm>
            <a:off x="5330825" y="11113988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기증자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4B5F56-7158-4633-9076-62C021D2D3E8}"/>
              </a:ext>
            </a:extLst>
          </p:cNvPr>
          <p:cNvSpPr txBox="1"/>
          <p:nvPr/>
        </p:nvSpPr>
        <p:spPr>
          <a:xfrm>
            <a:off x="18555635" y="11266388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수혈자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8D4A55-D133-410D-B0D2-AA22A693E5E7}"/>
              </a:ext>
            </a:extLst>
          </p:cNvPr>
          <p:cNvSpPr txBox="1"/>
          <p:nvPr/>
        </p:nvSpPr>
        <p:spPr>
          <a:xfrm>
            <a:off x="19582072" y="8054240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제출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563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4191000"/>
            <a:ext cx="21025723" cy="570547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870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Architecture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5E78E17-8D73-4D18-AECD-28AEDB8EF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18" y="4114800"/>
            <a:ext cx="8845813" cy="8074376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10DC6FCD-848B-422F-8838-385C1AF1E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6" y="3735051"/>
            <a:ext cx="1751350" cy="175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Firebase Brand Guidelines">
            <a:extLst>
              <a:ext uri="{FF2B5EF4-FFF2-40B4-BE49-F238E27FC236}">
                <a16:creationId xmlns:a16="http://schemas.microsoft.com/office/drawing/2014/main" id="{45E7FF0E-AC95-4E95-9CCF-03E3E706E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3"/>
          <a:stretch/>
        </p:blipFill>
        <p:spPr bwMode="auto">
          <a:xfrm>
            <a:off x="4842576" y="6337287"/>
            <a:ext cx="1429029" cy="167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Firebase Brand Guidelines">
            <a:extLst>
              <a:ext uri="{FF2B5EF4-FFF2-40B4-BE49-F238E27FC236}">
                <a16:creationId xmlns:a16="http://schemas.microsoft.com/office/drawing/2014/main" id="{3BD65329-23DE-4BC9-A2BE-43F2433EE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3"/>
          <a:stretch/>
        </p:blipFill>
        <p:spPr bwMode="auto">
          <a:xfrm>
            <a:off x="4721225" y="9144000"/>
            <a:ext cx="1429029" cy="167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044F0F1-9554-4662-BE52-BD60B655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98625" y="10974375"/>
            <a:ext cx="1417322" cy="136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4EFC6A0-5524-45A2-8790-F4FD97C9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435" y="7423464"/>
            <a:ext cx="2667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About Express.js - Rahulrulz - Medium">
            <a:extLst>
              <a:ext uri="{FF2B5EF4-FFF2-40B4-BE49-F238E27FC236}">
                <a16:creationId xmlns:a16="http://schemas.microsoft.com/office/drawing/2014/main" id="{96F53890-ED68-4EC8-A7BA-EF7E4C124DB4}"/>
              </a:ext>
            </a:extLst>
          </p:cNvPr>
          <p:cNvPicPr/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6965" r="4818" b="13864"/>
          <a:stretch/>
        </p:blipFill>
        <p:spPr bwMode="auto">
          <a:xfrm>
            <a:off x="17831435" y="5601338"/>
            <a:ext cx="3577590" cy="13823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직선 연결선 20">
            <a:extLst>
              <a:ext uri="{FF2B5EF4-FFF2-40B4-BE49-F238E27FC236}">
                <a16:creationId xmlns:a16="http://schemas.microsoft.com/office/drawing/2014/main" id="{16E8B021-B325-4CE8-99C7-6E2F03F81E0B}"/>
              </a:ext>
            </a:extLst>
          </p:cNvPr>
          <p:cNvCxnSpPr>
            <a:cxnSpLocks/>
          </p:cNvCxnSpPr>
          <p:nvPr/>
        </p:nvCxnSpPr>
        <p:spPr>
          <a:xfrm flipH="1">
            <a:off x="6473825" y="4608438"/>
            <a:ext cx="102476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직선 연결선 20">
            <a:extLst>
              <a:ext uri="{FF2B5EF4-FFF2-40B4-BE49-F238E27FC236}">
                <a16:creationId xmlns:a16="http://schemas.microsoft.com/office/drawing/2014/main" id="{6C64C2E1-0D96-4235-A63F-6B51AFFDB2C6}"/>
              </a:ext>
            </a:extLst>
          </p:cNvPr>
          <p:cNvCxnSpPr>
            <a:cxnSpLocks/>
          </p:cNvCxnSpPr>
          <p:nvPr/>
        </p:nvCxnSpPr>
        <p:spPr>
          <a:xfrm flipH="1">
            <a:off x="6473825" y="7175650"/>
            <a:ext cx="102476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연결선 20">
            <a:extLst>
              <a:ext uri="{FF2B5EF4-FFF2-40B4-BE49-F238E27FC236}">
                <a16:creationId xmlns:a16="http://schemas.microsoft.com/office/drawing/2014/main" id="{4720C0B0-79C4-488E-8C92-14266F5FC6B5}"/>
              </a:ext>
            </a:extLst>
          </p:cNvPr>
          <p:cNvCxnSpPr>
            <a:cxnSpLocks/>
          </p:cNvCxnSpPr>
          <p:nvPr/>
        </p:nvCxnSpPr>
        <p:spPr>
          <a:xfrm flipH="1">
            <a:off x="6473825" y="9939795"/>
            <a:ext cx="102476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0">
            <a:extLst>
              <a:ext uri="{FF2B5EF4-FFF2-40B4-BE49-F238E27FC236}">
                <a16:creationId xmlns:a16="http://schemas.microsoft.com/office/drawing/2014/main" id="{3CCF1858-B7EB-4280-930D-B833D4E9F9C8}"/>
              </a:ext>
            </a:extLst>
          </p:cNvPr>
          <p:cNvCxnSpPr>
            <a:cxnSpLocks/>
          </p:cNvCxnSpPr>
          <p:nvPr/>
        </p:nvCxnSpPr>
        <p:spPr>
          <a:xfrm flipH="1">
            <a:off x="13103225" y="11658600"/>
            <a:ext cx="102476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0">
            <a:extLst>
              <a:ext uri="{FF2B5EF4-FFF2-40B4-BE49-F238E27FC236}">
                <a16:creationId xmlns:a16="http://schemas.microsoft.com/office/drawing/2014/main" id="{E923F697-BF09-4B05-A373-487C5E5B83E8}"/>
              </a:ext>
            </a:extLst>
          </p:cNvPr>
          <p:cNvCxnSpPr>
            <a:cxnSpLocks/>
          </p:cNvCxnSpPr>
          <p:nvPr/>
        </p:nvCxnSpPr>
        <p:spPr>
          <a:xfrm flipH="1">
            <a:off x="16678038" y="6400800"/>
            <a:ext cx="102476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연결선 20">
            <a:extLst>
              <a:ext uri="{FF2B5EF4-FFF2-40B4-BE49-F238E27FC236}">
                <a16:creationId xmlns:a16="http://schemas.microsoft.com/office/drawing/2014/main" id="{C7822AC5-3D55-40D7-A32B-3BA0898A5229}"/>
              </a:ext>
            </a:extLst>
          </p:cNvPr>
          <p:cNvCxnSpPr>
            <a:cxnSpLocks/>
          </p:cNvCxnSpPr>
          <p:nvPr/>
        </p:nvCxnSpPr>
        <p:spPr>
          <a:xfrm flipH="1">
            <a:off x="16678038" y="7972450"/>
            <a:ext cx="102476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09BE8959-B2DF-4867-BD2E-DCCD0BEC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261" y="4432102"/>
            <a:ext cx="2625406" cy="160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74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4191000"/>
            <a:ext cx="21025723" cy="5705474"/>
          </a:xfrm>
        </p:spPr>
        <p:txBody>
          <a:bodyPr>
            <a:normAutofit/>
          </a:bodyPr>
          <a:lstStyle/>
          <a:p>
            <a:r>
              <a:rPr lang="en-US" sz="115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Completeness &amp;  Main Features</a:t>
            </a:r>
          </a:p>
        </p:txBody>
      </p:sp>
    </p:spTree>
    <p:extLst>
      <p:ext uri="{BB962C8B-B14F-4D97-AF65-F5344CB8AC3E}">
        <p14:creationId xmlns:p14="http://schemas.microsoft.com/office/powerpoint/2010/main" val="262679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966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Completeness &amp; Main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D522E-3B70-49E3-A8D0-2A9130EDCA57}"/>
              </a:ext>
            </a:extLst>
          </p:cNvPr>
          <p:cNvSpPr txBox="1"/>
          <p:nvPr/>
        </p:nvSpPr>
        <p:spPr>
          <a:xfrm>
            <a:off x="12874625" y="4267200"/>
            <a:ext cx="8168613" cy="370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Sign up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번호 인증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공개키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개인키 생성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Sign in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자동 로그인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AA363-1CD9-49D9-B589-477884F8B03A}"/>
              </a:ext>
            </a:extLst>
          </p:cNvPr>
          <p:cNvSpPr txBox="1"/>
          <p:nvPr/>
        </p:nvSpPr>
        <p:spPr>
          <a:xfrm>
            <a:off x="12856030" y="3587780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Authentication Manager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4AECC-2786-4B27-A3E9-E69D7DE1DA02}"/>
              </a:ext>
            </a:extLst>
          </p:cNvPr>
          <p:cNvSpPr txBox="1"/>
          <p:nvPr/>
        </p:nvSpPr>
        <p:spPr>
          <a:xfrm>
            <a:off x="12835922" y="8622551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Main Tools/ Open Source SWs Used</a:t>
            </a:r>
          </a:p>
        </p:txBody>
      </p:sp>
      <p:pic>
        <p:nvPicPr>
          <p:cNvPr id="7170" name="Picture 2" descr="Using Firebase Authentication in your Web App - ? dev - Medium">
            <a:extLst>
              <a:ext uri="{FF2B5EF4-FFF2-40B4-BE49-F238E27FC236}">
                <a16:creationId xmlns:a16="http://schemas.microsoft.com/office/drawing/2014/main" id="{2776FE7D-D940-4079-A5D5-20B8D3037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4135" y="8998968"/>
            <a:ext cx="5150508" cy="38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68DF010-0162-4A3C-8DB5-2081EBA5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27625" y="9906000"/>
            <a:ext cx="1950722" cy="18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611BE4B-6A2A-490F-92ED-4E6E9011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82" y="3506617"/>
            <a:ext cx="4886325" cy="838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A70F5F-3AB0-4375-9184-A438B2D96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725" y="3505200"/>
            <a:ext cx="4914900" cy="83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966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Completeness &amp; Main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D522E-3B70-49E3-A8D0-2A9130EDCA57}"/>
              </a:ext>
            </a:extLst>
          </p:cNvPr>
          <p:cNvSpPr txBox="1"/>
          <p:nvPr/>
        </p:nvSpPr>
        <p:spPr>
          <a:xfrm>
            <a:off x="12874625" y="4267200"/>
            <a:ext cx="816861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헌혈증서 촬영 및 등록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AA363-1CD9-49D9-B589-477884F8B03A}"/>
              </a:ext>
            </a:extLst>
          </p:cNvPr>
          <p:cNvSpPr txBox="1"/>
          <p:nvPr/>
        </p:nvSpPr>
        <p:spPr>
          <a:xfrm>
            <a:off x="12856030" y="3587780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Certificate Scan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4AECC-2786-4B27-A3E9-E69D7DE1DA02}"/>
              </a:ext>
            </a:extLst>
          </p:cNvPr>
          <p:cNvSpPr txBox="1"/>
          <p:nvPr/>
        </p:nvSpPr>
        <p:spPr>
          <a:xfrm>
            <a:off x="12835922" y="8622551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Main Tools/ Open Source SWs Used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EA511F-F204-4786-9A1C-BD039298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396" y="9753600"/>
            <a:ext cx="361335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The Firebase Blog: Increasing the scaling limits of the Firebase ...">
            <a:extLst>
              <a:ext uri="{FF2B5EF4-FFF2-40B4-BE49-F238E27FC236}">
                <a16:creationId xmlns:a16="http://schemas.microsoft.com/office/drawing/2014/main" id="{386EBB1A-48EF-4DB9-A378-E4894727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183" y="9495121"/>
            <a:ext cx="2117157" cy="21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2E0549-AD77-4C29-B170-2686F056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419" y="3258217"/>
            <a:ext cx="4463655" cy="8947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6ABDD1-3560-4E42-B289-E8F27800E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171" y="3258218"/>
            <a:ext cx="4463654" cy="886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7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966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Completeness &amp; Main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D522E-3B70-49E3-A8D0-2A9130EDCA57}"/>
              </a:ext>
            </a:extLst>
          </p:cNvPr>
          <p:cNvSpPr txBox="1"/>
          <p:nvPr/>
        </p:nvSpPr>
        <p:spPr>
          <a:xfrm>
            <a:off x="12874625" y="4267200"/>
            <a:ext cx="816861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헌혈증서 기부 요청 글 작성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AA363-1CD9-49D9-B589-477884F8B03A}"/>
              </a:ext>
            </a:extLst>
          </p:cNvPr>
          <p:cNvSpPr txBox="1"/>
          <p:nvPr/>
        </p:nvSpPr>
        <p:spPr>
          <a:xfrm>
            <a:off x="12856030" y="3587780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Story Posting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4AECC-2786-4B27-A3E9-E69D7DE1DA02}"/>
              </a:ext>
            </a:extLst>
          </p:cNvPr>
          <p:cNvSpPr txBox="1"/>
          <p:nvPr/>
        </p:nvSpPr>
        <p:spPr>
          <a:xfrm>
            <a:off x="12835922" y="8622551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Main Tools/ Open Source SWs Used</a:t>
            </a:r>
          </a:p>
        </p:txBody>
      </p:sp>
      <p:pic>
        <p:nvPicPr>
          <p:cNvPr id="11" name="Picture 2" descr="The Firebase Blog: Increasing the scaling limits of the Firebase ...">
            <a:extLst>
              <a:ext uri="{FF2B5EF4-FFF2-40B4-BE49-F238E27FC236}">
                <a16:creationId xmlns:a16="http://schemas.microsoft.com/office/drawing/2014/main" id="{7DE7C1D7-76C5-4740-862E-759236492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025" y="9677400"/>
            <a:ext cx="2117157" cy="21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6C74F7F-3F60-4072-81FD-4DADC86F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911" y="3390332"/>
            <a:ext cx="4905375" cy="842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53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966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Completeness &amp; Main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D522E-3B70-49E3-A8D0-2A9130EDCA57}"/>
              </a:ext>
            </a:extLst>
          </p:cNvPr>
          <p:cNvSpPr txBox="1"/>
          <p:nvPr/>
        </p:nvSpPr>
        <p:spPr>
          <a:xfrm>
            <a:off x="12874625" y="4267200"/>
            <a:ext cx="8168613" cy="149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Customized feed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사용자 키워드와 목표 달성 기반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AA363-1CD9-49D9-B589-477884F8B03A}"/>
              </a:ext>
            </a:extLst>
          </p:cNvPr>
          <p:cNvSpPr txBox="1"/>
          <p:nvPr/>
        </p:nvSpPr>
        <p:spPr>
          <a:xfrm>
            <a:off x="12856030" y="3587780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Ranking Post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4AECC-2786-4B27-A3E9-E69D7DE1DA02}"/>
              </a:ext>
            </a:extLst>
          </p:cNvPr>
          <p:cNvSpPr txBox="1"/>
          <p:nvPr/>
        </p:nvSpPr>
        <p:spPr>
          <a:xfrm>
            <a:off x="12835922" y="8622551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Main Tools/ Open Source SWs Used</a:t>
            </a:r>
          </a:p>
        </p:txBody>
      </p:sp>
      <p:pic>
        <p:nvPicPr>
          <p:cNvPr id="8" name="Picture 2" descr="The Firebase Blog: Increasing the scaling limits of the Firebase ...">
            <a:extLst>
              <a:ext uri="{FF2B5EF4-FFF2-40B4-BE49-F238E27FC236}">
                <a16:creationId xmlns:a16="http://schemas.microsoft.com/office/drawing/2014/main" id="{291B7DB6-C944-441E-AC2F-5ACBC4B8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025" y="9677400"/>
            <a:ext cx="2117157" cy="21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E398790-943D-43C3-B42F-5CB02770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3" y="3618260"/>
            <a:ext cx="4895850" cy="8420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22177B-BA23-4349-839C-4FCF4494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368" y="3618260"/>
            <a:ext cx="4984320" cy="84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966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Completeness &amp; Main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D522E-3B70-49E3-A8D0-2A9130EDCA57}"/>
              </a:ext>
            </a:extLst>
          </p:cNvPr>
          <p:cNvSpPr txBox="1"/>
          <p:nvPr/>
        </p:nvSpPr>
        <p:spPr>
          <a:xfrm>
            <a:off x="12874625" y="4267200"/>
            <a:ext cx="8992407" cy="370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Donation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 트랜잭션 생성 후 서버에 전송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서버가 블록체인 네트워크에 트랜잭션 전송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 기록 반영 여부 확인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>
              <a:lnSpc>
                <a:spcPct val="150000"/>
              </a:lnSpc>
            </a:pP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AA363-1CD9-49D9-B589-477884F8B03A}"/>
              </a:ext>
            </a:extLst>
          </p:cNvPr>
          <p:cNvSpPr txBox="1"/>
          <p:nvPr/>
        </p:nvSpPr>
        <p:spPr>
          <a:xfrm>
            <a:off x="12856030" y="3587780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Certificate Donation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4AECC-2786-4B27-A3E9-E69D7DE1DA02}"/>
              </a:ext>
            </a:extLst>
          </p:cNvPr>
          <p:cNvSpPr txBox="1"/>
          <p:nvPr/>
        </p:nvSpPr>
        <p:spPr>
          <a:xfrm>
            <a:off x="12626568" y="7718315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Main Tools/ Open Source SWs Used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340FB6B-DFE5-4E13-B5DC-745EEEF3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74625" y="8819429"/>
            <a:ext cx="1950722" cy="18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About Express.js - Rahulrulz - Medium">
            <a:extLst>
              <a:ext uri="{FF2B5EF4-FFF2-40B4-BE49-F238E27FC236}">
                <a16:creationId xmlns:a16="http://schemas.microsoft.com/office/drawing/2014/main" id="{973A3253-B331-4D0B-9BE9-A92BF9BE383A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6965" r="4818" b="13864"/>
          <a:stretch/>
        </p:blipFill>
        <p:spPr bwMode="auto">
          <a:xfrm>
            <a:off x="17202509" y="10702885"/>
            <a:ext cx="4417881" cy="18834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 descr="The Firebase Blog: Increasing the scaling limits of the Firebase ...">
            <a:extLst>
              <a:ext uri="{FF2B5EF4-FFF2-40B4-BE49-F238E27FC236}">
                <a16:creationId xmlns:a16="http://schemas.microsoft.com/office/drawing/2014/main" id="{B4058312-B2A5-4446-A8C3-146C568F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284" y="8585728"/>
            <a:ext cx="2117157" cy="21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8A80EE4E-B225-4A33-B7AF-B3274C7A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25" y="10962893"/>
            <a:ext cx="3230957" cy="197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5F93C7FE-A6A9-4627-978F-72DFAAFDB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3225" y="9857993"/>
            <a:ext cx="2209800" cy="2209800"/>
          </a:xfrm>
          <a:prstGeom prst="rect">
            <a:avLst/>
          </a:prstGeom>
        </p:spPr>
      </p:pic>
      <p:pic>
        <p:nvPicPr>
          <p:cNvPr id="16" name="그래픽 15" descr="블록체인">
            <a:extLst>
              <a:ext uri="{FF2B5EF4-FFF2-40B4-BE49-F238E27FC236}">
                <a16:creationId xmlns:a16="http://schemas.microsoft.com/office/drawing/2014/main" id="{6A22B158-FFAB-43C4-9A6F-D05881ACFC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0825" y="4495800"/>
            <a:ext cx="2631111" cy="26311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B21F2-9503-4C0A-A871-ECDB96D99E4A}"/>
              </a:ext>
            </a:extLst>
          </p:cNvPr>
          <p:cNvSpPr txBox="1"/>
          <p:nvPr/>
        </p:nvSpPr>
        <p:spPr>
          <a:xfrm>
            <a:off x="1642555" y="3880881"/>
            <a:ext cx="259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Blockchain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3B06A-A88A-4F66-A6EE-2198981C1309}"/>
              </a:ext>
            </a:extLst>
          </p:cNvPr>
          <p:cNvSpPr txBox="1"/>
          <p:nvPr/>
        </p:nvSpPr>
        <p:spPr>
          <a:xfrm>
            <a:off x="2174911" y="11806183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User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4677E8C-7A57-496D-AE17-F534E9FC850A}"/>
              </a:ext>
            </a:extLst>
          </p:cNvPr>
          <p:cNvSpPr/>
          <p:nvPr/>
        </p:nvSpPr>
        <p:spPr>
          <a:xfrm rot="10800000">
            <a:off x="2674455" y="7315200"/>
            <a:ext cx="323850" cy="2209799"/>
          </a:xfrm>
          <a:prstGeom prst="downArrow">
            <a:avLst>
              <a:gd name="adj1" fmla="val 50000"/>
              <a:gd name="adj2" fmla="val 81411"/>
            </a:avLst>
          </a:prstGeom>
          <a:solidFill>
            <a:srgbClr val="FF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래픽 6" descr="동전">
            <a:extLst>
              <a:ext uri="{FF2B5EF4-FFF2-40B4-BE49-F238E27FC236}">
                <a16:creationId xmlns:a16="http://schemas.microsoft.com/office/drawing/2014/main" id="{B6E473BE-5E3A-419E-A326-7224CCA70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079" y="7772400"/>
            <a:ext cx="986992" cy="9869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3ECD88-491D-439D-ADC4-4AB07F6FC9B4}"/>
              </a:ext>
            </a:extLst>
          </p:cNvPr>
          <p:cNvSpPr txBox="1"/>
          <p:nvPr/>
        </p:nvSpPr>
        <p:spPr>
          <a:xfrm>
            <a:off x="3144004" y="8759392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Fee</a:t>
            </a:r>
          </a:p>
        </p:txBody>
      </p:sp>
      <p:pic>
        <p:nvPicPr>
          <p:cNvPr id="24" name="그래픽 23" descr="닫기">
            <a:extLst>
              <a:ext uri="{FF2B5EF4-FFF2-40B4-BE49-F238E27FC236}">
                <a16:creationId xmlns:a16="http://schemas.microsoft.com/office/drawing/2014/main" id="{AEFB582E-A070-431E-AAC3-35F6C94DD4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3513" y="7305223"/>
            <a:ext cx="2265079" cy="22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1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966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Completeness &amp; Main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D522E-3B70-49E3-A8D0-2A9130EDCA57}"/>
              </a:ext>
            </a:extLst>
          </p:cNvPr>
          <p:cNvSpPr txBox="1"/>
          <p:nvPr/>
        </p:nvSpPr>
        <p:spPr>
          <a:xfrm>
            <a:off x="12874625" y="4267200"/>
            <a:ext cx="8992407" cy="370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Donation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 트랜잭션 생성 후 서버에 전송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서버가 블록체인 네트워크에 트랜잭션 전송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 기록 반영 여부 확인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>
              <a:lnSpc>
                <a:spcPct val="150000"/>
              </a:lnSpc>
            </a:pP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AA363-1CD9-49D9-B589-477884F8B03A}"/>
              </a:ext>
            </a:extLst>
          </p:cNvPr>
          <p:cNvSpPr txBox="1"/>
          <p:nvPr/>
        </p:nvSpPr>
        <p:spPr>
          <a:xfrm>
            <a:off x="12856030" y="3587780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Certificate Donation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4AECC-2786-4B27-A3E9-E69D7DE1DA02}"/>
              </a:ext>
            </a:extLst>
          </p:cNvPr>
          <p:cNvSpPr txBox="1"/>
          <p:nvPr/>
        </p:nvSpPr>
        <p:spPr>
          <a:xfrm>
            <a:off x="12626568" y="7718315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Main Tools/ Open Source SWs Used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340FB6B-DFE5-4E13-B5DC-745EEEF3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74625" y="8819429"/>
            <a:ext cx="1950722" cy="18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About Express.js - Rahulrulz - Medium">
            <a:extLst>
              <a:ext uri="{FF2B5EF4-FFF2-40B4-BE49-F238E27FC236}">
                <a16:creationId xmlns:a16="http://schemas.microsoft.com/office/drawing/2014/main" id="{973A3253-B331-4D0B-9BE9-A92BF9BE383A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6965" r="4818" b="13864"/>
          <a:stretch/>
        </p:blipFill>
        <p:spPr bwMode="auto">
          <a:xfrm>
            <a:off x="17202509" y="10702885"/>
            <a:ext cx="4417881" cy="18834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 descr="The Firebase Blog: Increasing the scaling limits of the Firebase ...">
            <a:extLst>
              <a:ext uri="{FF2B5EF4-FFF2-40B4-BE49-F238E27FC236}">
                <a16:creationId xmlns:a16="http://schemas.microsoft.com/office/drawing/2014/main" id="{B4058312-B2A5-4446-A8C3-146C568F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284" y="8585728"/>
            <a:ext cx="2117157" cy="21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8A80EE4E-B225-4A33-B7AF-B3274C7A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25" y="10962893"/>
            <a:ext cx="3230957" cy="197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5F93C7FE-A6A9-4627-978F-72DFAAFDB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3225" y="9857993"/>
            <a:ext cx="2209800" cy="2209800"/>
          </a:xfrm>
          <a:prstGeom prst="rect">
            <a:avLst/>
          </a:prstGeom>
        </p:spPr>
      </p:pic>
      <p:pic>
        <p:nvPicPr>
          <p:cNvPr id="16" name="그래픽 15" descr="블록체인">
            <a:extLst>
              <a:ext uri="{FF2B5EF4-FFF2-40B4-BE49-F238E27FC236}">
                <a16:creationId xmlns:a16="http://schemas.microsoft.com/office/drawing/2014/main" id="{6A22B158-FFAB-43C4-9A6F-D05881ACFC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0825" y="4495800"/>
            <a:ext cx="2631111" cy="26311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B21F2-9503-4C0A-A871-ECDB96D99E4A}"/>
              </a:ext>
            </a:extLst>
          </p:cNvPr>
          <p:cNvSpPr txBox="1"/>
          <p:nvPr/>
        </p:nvSpPr>
        <p:spPr>
          <a:xfrm>
            <a:off x="1642555" y="3880881"/>
            <a:ext cx="259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Blockchain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3B06A-A88A-4F66-A6EE-2198981C1309}"/>
              </a:ext>
            </a:extLst>
          </p:cNvPr>
          <p:cNvSpPr txBox="1"/>
          <p:nvPr/>
        </p:nvSpPr>
        <p:spPr>
          <a:xfrm>
            <a:off x="2174911" y="11806183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User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4677E8C-7A57-496D-AE17-F534E9FC850A}"/>
              </a:ext>
            </a:extLst>
          </p:cNvPr>
          <p:cNvSpPr/>
          <p:nvPr/>
        </p:nvSpPr>
        <p:spPr>
          <a:xfrm rot="14180140">
            <a:off x="5681825" y="9098791"/>
            <a:ext cx="323850" cy="2209799"/>
          </a:xfrm>
          <a:prstGeom prst="downArrow">
            <a:avLst>
              <a:gd name="adj1" fmla="val 50000"/>
              <a:gd name="adj2" fmla="val 81411"/>
            </a:avLst>
          </a:prstGeom>
          <a:solidFill>
            <a:srgbClr val="FF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래픽 6" descr="동전">
            <a:extLst>
              <a:ext uri="{FF2B5EF4-FFF2-40B4-BE49-F238E27FC236}">
                <a16:creationId xmlns:a16="http://schemas.microsoft.com/office/drawing/2014/main" id="{B6E473BE-5E3A-419E-A326-7224CCA70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6755" y="5689321"/>
            <a:ext cx="986992" cy="9869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909541-8793-42CA-AF1E-2DDA65E4D55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5034" y="6648321"/>
            <a:ext cx="3299064" cy="3299064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61B96D9B-76BC-4E4D-9C4F-E9CF04DB0DE2}"/>
              </a:ext>
            </a:extLst>
          </p:cNvPr>
          <p:cNvSpPr/>
          <p:nvPr/>
        </p:nvSpPr>
        <p:spPr>
          <a:xfrm rot="6960210">
            <a:off x="5736498" y="5571414"/>
            <a:ext cx="323850" cy="2209799"/>
          </a:xfrm>
          <a:prstGeom prst="downArrow">
            <a:avLst>
              <a:gd name="adj1" fmla="val 50000"/>
              <a:gd name="adj2" fmla="val 81411"/>
            </a:avLst>
          </a:prstGeom>
          <a:solidFill>
            <a:srgbClr val="FF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래픽 2" descr="열린 자물쇠">
            <a:extLst>
              <a:ext uri="{FF2B5EF4-FFF2-40B4-BE49-F238E27FC236}">
                <a16:creationId xmlns:a16="http://schemas.microsoft.com/office/drawing/2014/main" id="{23BFBB66-5E14-4311-AD61-F370F211A3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31595" y="11036711"/>
            <a:ext cx="914400" cy="914400"/>
          </a:xfrm>
          <a:prstGeom prst="rect">
            <a:avLst/>
          </a:prstGeom>
        </p:spPr>
      </p:pic>
      <p:pic>
        <p:nvPicPr>
          <p:cNvPr id="28" name="그래픽 27" descr="신용 카드">
            <a:extLst>
              <a:ext uri="{FF2B5EF4-FFF2-40B4-BE49-F238E27FC236}">
                <a16:creationId xmlns:a16="http://schemas.microsoft.com/office/drawing/2014/main" id="{7B370DE0-7FBB-40DE-951E-B040F7905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56046" y="10493795"/>
            <a:ext cx="1085832" cy="1085832"/>
          </a:xfrm>
          <a:prstGeom prst="rect">
            <a:avLst/>
          </a:prstGeom>
        </p:spPr>
      </p:pic>
      <p:pic>
        <p:nvPicPr>
          <p:cNvPr id="29" name="그래픽 28" descr="열린 자물쇠">
            <a:extLst>
              <a:ext uri="{FF2B5EF4-FFF2-40B4-BE49-F238E27FC236}">
                <a16:creationId xmlns:a16="http://schemas.microsoft.com/office/drawing/2014/main" id="{979B72FA-8992-4B30-8814-CE7DB0E8B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90941">
            <a:off x="6802295" y="5573321"/>
            <a:ext cx="914400" cy="914400"/>
          </a:xfrm>
          <a:prstGeom prst="rect">
            <a:avLst/>
          </a:prstGeom>
        </p:spPr>
      </p:pic>
      <p:pic>
        <p:nvPicPr>
          <p:cNvPr id="30" name="그래픽 29" descr="신용 카드">
            <a:extLst>
              <a:ext uri="{FF2B5EF4-FFF2-40B4-BE49-F238E27FC236}">
                <a16:creationId xmlns:a16="http://schemas.microsoft.com/office/drawing/2014/main" id="{DC7504EC-1EF5-412F-ADC5-A0E74390EB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81058" y="4960531"/>
            <a:ext cx="1085832" cy="1085832"/>
          </a:xfrm>
          <a:prstGeom prst="rect">
            <a:avLst/>
          </a:prstGeom>
        </p:spPr>
      </p:pic>
      <p:pic>
        <p:nvPicPr>
          <p:cNvPr id="31" name="그래픽 30" descr="열린 자물쇠">
            <a:extLst>
              <a:ext uri="{FF2B5EF4-FFF2-40B4-BE49-F238E27FC236}">
                <a16:creationId xmlns:a16="http://schemas.microsoft.com/office/drawing/2014/main" id="{6419C646-2824-42F3-98AC-3B34CD0D7D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031502">
            <a:off x="7304851" y="55819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00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03400" y="1370417"/>
            <a:ext cx="1633907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rgbClr val="F7F7F7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4280" y="2924689"/>
            <a:ext cx="1768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Contents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3130" y="5749184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432581" y="5749184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8535" y="5856308"/>
            <a:ext cx="5436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System Overview</a:t>
            </a:r>
            <a:endParaRPr lang="ko-KR" altLang="en-US" sz="4000" dirty="0">
              <a:solidFill>
                <a:schemeClr val="tx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3130" y="6973153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432581" y="6998510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16533" y="7080875"/>
            <a:ext cx="7877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System 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23708-0FE2-46CB-A638-F74DE1A466CB}"/>
              </a:ext>
            </a:extLst>
          </p:cNvPr>
          <p:cNvSpPr txBox="1"/>
          <p:nvPr/>
        </p:nvSpPr>
        <p:spPr>
          <a:xfrm>
            <a:off x="3208445" y="8153400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98561-9680-4C02-8A84-F5A6C0C50B4A}"/>
              </a:ext>
            </a:extLst>
          </p:cNvPr>
          <p:cNvSpPr txBox="1"/>
          <p:nvPr/>
        </p:nvSpPr>
        <p:spPr>
          <a:xfrm>
            <a:off x="4623848" y="8260524"/>
            <a:ext cx="97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System Completeness and Main 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DF08F-8935-4F10-9785-5E2CD5F2CD5E}"/>
              </a:ext>
            </a:extLst>
          </p:cNvPr>
          <p:cNvSpPr txBox="1"/>
          <p:nvPr/>
        </p:nvSpPr>
        <p:spPr>
          <a:xfrm>
            <a:off x="3208445" y="9269049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07E4C7-15A8-44E3-9D6F-378BD7B4815B}"/>
              </a:ext>
            </a:extLst>
          </p:cNvPr>
          <p:cNvCxnSpPr/>
          <p:nvPr/>
        </p:nvCxnSpPr>
        <p:spPr>
          <a:xfrm>
            <a:off x="4437896" y="9294406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F8B055-B3A4-4885-874D-2D09667383D8}"/>
              </a:ext>
            </a:extLst>
          </p:cNvPr>
          <p:cNvSpPr txBox="1"/>
          <p:nvPr/>
        </p:nvSpPr>
        <p:spPr>
          <a:xfrm>
            <a:off x="4621848" y="9376771"/>
            <a:ext cx="6507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Development Schedule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1594650-869C-49C2-96C6-5C772BD64F28}"/>
              </a:ext>
            </a:extLst>
          </p:cNvPr>
          <p:cNvCxnSpPr/>
          <p:nvPr/>
        </p:nvCxnSpPr>
        <p:spPr>
          <a:xfrm>
            <a:off x="4432581" y="8186352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2F169D-4E55-47FA-8AC0-E51CE6200A7A}"/>
              </a:ext>
            </a:extLst>
          </p:cNvPr>
          <p:cNvSpPr txBox="1"/>
          <p:nvPr/>
        </p:nvSpPr>
        <p:spPr>
          <a:xfrm>
            <a:off x="3199955" y="10388557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EA33C-8208-48F3-A19A-0526500F1007}"/>
              </a:ext>
            </a:extLst>
          </p:cNvPr>
          <p:cNvSpPr txBox="1"/>
          <p:nvPr/>
        </p:nvSpPr>
        <p:spPr>
          <a:xfrm>
            <a:off x="4615358" y="10495681"/>
            <a:ext cx="97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Open Source SWs Used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4AAFBF-0239-472F-A187-7BCE4AB11BEF}"/>
              </a:ext>
            </a:extLst>
          </p:cNvPr>
          <p:cNvSpPr txBox="1"/>
          <p:nvPr/>
        </p:nvSpPr>
        <p:spPr>
          <a:xfrm>
            <a:off x="3199955" y="11504206"/>
            <a:ext cx="108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0CB47-63D4-44CB-9E93-F4981C2E54EB}"/>
              </a:ext>
            </a:extLst>
          </p:cNvPr>
          <p:cNvSpPr txBox="1"/>
          <p:nvPr/>
        </p:nvSpPr>
        <p:spPr>
          <a:xfrm>
            <a:off x="4613358" y="11611928"/>
            <a:ext cx="848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Development Risks and Issues</a:t>
            </a:r>
          </a:p>
        </p:txBody>
      </p:sp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966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Completeness &amp; Main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D522E-3B70-49E3-A8D0-2A9130EDCA57}"/>
              </a:ext>
            </a:extLst>
          </p:cNvPr>
          <p:cNvSpPr txBox="1"/>
          <p:nvPr/>
        </p:nvSpPr>
        <p:spPr>
          <a:xfrm>
            <a:off x="12874625" y="4267200"/>
            <a:ext cx="8992407" cy="370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Donation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 트랜잭션 생성 후 서버에 전송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서버가 블록체인 네트워크에 트랜잭션 전송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 기록 반영 여부 확인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>
              <a:lnSpc>
                <a:spcPct val="150000"/>
              </a:lnSpc>
            </a:pP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AA363-1CD9-49D9-B589-477884F8B03A}"/>
              </a:ext>
            </a:extLst>
          </p:cNvPr>
          <p:cNvSpPr txBox="1"/>
          <p:nvPr/>
        </p:nvSpPr>
        <p:spPr>
          <a:xfrm>
            <a:off x="12856030" y="3587780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Certificate Donation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4AECC-2786-4B27-A3E9-E69D7DE1DA02}"/>
              </a:ext>
            </a:extLst>
          </p:cNvPr>
          <p:cNvSpPr txBox="1"/>
          <p:nvPr/>
        </p:nvSpPr>
        <p:spPr>
          <a:xfrm>
            <a:off x="12626568" y="7718315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Main Tools/ Open Source SWs Used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340FB6B-DFE5-4E13-B5DC-745EEEF3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74625" y="8819429"/>
            <a:ext cx="1950722" cy="18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About Express.js - Rahulrulz - Medium">
            <a:extLst>
              <a:ext uri="{FF2B5EF4-FFF2-40B4-BE49-F238E27FC236}">
                <a16:creationId xmlns:a16="http://schemas.microsoft.com/office/drawing/2014/main" id="{973A3253-B331-4D0B-9BE9-A92BF9BE383A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6965" r="4818" b="13864"/>
          <a:stretch/>
        </p:blipFill>
        <p:spPr bwMode="auto">
          <a:xfrm>
            <a:off x="17202509" y="10702885"/>
            <a:ext cx="4417881" cy="18834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 descr="The Firebase Blog: Increasing the scaling limits of the Firebase ...">
            <a:extLst>
              <a:ext uri="{FF2B5EF4-FFF2-40B4-BE49-F238E27FC236}">
                <a16:creationId xmlns:a16="http://schemas.microsoft.com/office/drawing/2014/main" id="{B4058312-B2A5-4446-A8C3-146C568F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284" y="8585728"/>
            <a:ext cx="2117157" cy="21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D56FCD-C9B8-4231-B477-EC614B6FC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75" y="3483388"/>
            <a:ext cx="4599057" cy="8467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A448C1-E36A-40E1-94FD-F35085D7B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040" y="3483388"/>
            <a:ext cx="4895850" cy="8467725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8A80EE4E-B225-4A33-B7AF-B3274C7A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25" y="10962893"/>
            <a:ext cx="3230957" cy="197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417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966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Completeness &amp; Main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D522E-3B70-49E3-A8D0-2A9130EDCA57}"/>
              </a:ext>
            </a:extLst>
          </p:cNvPr>
          <p:cNvSpPr txBox="1"/>
          <p:nvPr/>
        </p:nvSpPr>
        <p:spPr>
          <a:xfrm>
            <a:off x="12874625" y="4267200"/>
            <a:ext cx="8168613" cy="296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Donated Certificates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기부한 헌혈증서 확인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Received Certificates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 받은 헌혈증서 확인 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AA363-1CD9-49D9-B589-477884F8B03A}"/>
              </a:ext>
            </a:extLst>
          </p:cNvPr>
          <p:cNvSpPr txBox="1"/>
          <p:nvPr/>
        </p:nvSpPr>
        <p:spPr>
          <a:xfrm>
            <a:off x="12856030" y="3587780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Donation History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4AECC-2786-4B27-A3E9-E69D7DE1DA02}"/>
              </a:ext>
            </a:extLst>
          </p:cNvPr>
          <p:cNvSpPr txBox="1"/>
          <p:nvPr/>
        </p:nvSpPr>
        <p:spPr>
          <a:xfrm>
            <a:off x="12835922" y="8622551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Main Tools/ Open Source SWs Used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1C5D123-FD20-4722-AA13-E44AD116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81303" y="9906000"/>
            <a:ext cx="1950722" cy="18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e Firebase Blog: Increasing the scaling limits of the Firebase ...">
            <a:extLst>
              <a:ext uri="{FF2B5EF4-FFF2-40B4-BE49-F238E27FC236}">
                <a16:creationId xmlns:a16="http://schemas.microsoft.com/office/drawing/2014/main" id="{42B041F6-164B-4723-881A-2CC9DF672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0352" y="9789149"/>
            <a:ext cx="2117157" cy="21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5F2B6C-E5FC-484D-BB89-741D84B51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35" y="3695700"/>
            <a:ext cx="4886325" cy="8420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416CDE-DF72-4737-8096-4022910D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498" y="3709555"/>
            <a:ext cx="4895850" cy="842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7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5000B99-D662-4223-B009-87B5F9E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476" y="3509676"/>
            <a:ext cx="4886325" cy="8420100"/>
          </a:xfrm>
          <a:prstGeom prst="rect">
            <a:avLst/>
          </a:prstGeom>
        </p:spPr>
      </p:pic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9667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Completeness &amp; Main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D522E-3B70-49E3-A8D0-2A9130EDCA57}"/>
              </a:ext>
            </a:extLst>
          </p:cNvPr>
          <p:cNvSpPr txBox="1"/>
          <p:nvPr/>
        </p:nvSpPr>
        <p:spPr>
          <a:xfrm>
            <a:off x="12874625" y="4267200"/>
            <a:ext cx="8168613" cy="296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Donated Certificates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기부한 헌혈증서 확인</a:t>
            </a:r>
            <a:endParaRPr lang="en-US" altLang="ko-KR" sz="3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Montserrat Light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Received Certificates</a:t>
            </a:r>
            <a:endParaRPr lang="ko-KR" altLang="en-US" sz="3200" dirty="0">
              <a:solidFill>
                <a:srgbClr val="0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기부 받은 헌혈증서 확인 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AA363-1CD9-49D9-B589-477884F8B03A}"/>
              </a:ext>
            </a:extLst>
          </p:cNvPr>
          <p:cNvSpPr txBox="1"/>
          <p:nvPr/>
        </p:nvSpPr>
        <p:spPr>
          <a:xfrm>
            <a:off x="12856030" y="3587780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Donation History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44AECC-2786-4B27-A3E9-E69D7DE1DA02}"/>
              </a:ext>
            </a:extLst>
          </p:cNvPr>
          <p:cNvSpPr txBox="1"/>
          <p:nvPr/>
        </p:nvSpPr>
        <p:spPr>
          <a:xfrm>
            <a:off x="12835922" y="8622551"/>
            <a:ext cx="7656984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Main Tools/ Open Source SWs Used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1C5D123-FD20-4722-AA13-E44AD116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81303" y="9906000"/>
            <a:ext cx="1950722" cy="18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e Firebase Blog: Increasing the scaling limits of the Firebase ...">
            <a:extLst>
              <a:ext uri="{FF2B5EF4-FFF2-40B4-BE49-F238E27FC236}">
                <a16:creationId xmlns:a16="http://schemas.microsoft.com/office/drawing/2014/main" id="{42B041F6-164B-4723-881A-2CC9DF672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0352" y="9789149"/>
            <a:ext cx="2117157" cy="21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49BE69-D889-4D48-9460-98AA624183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"/>
          <a:stretch/>
        </p:blipFill>
        <p:spPr>
          <a:xfrm>
            <a:off x="6626009" y="3509676"/>
            <a:ext cx="4886325" cy="8439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427DD4-F003-486B-8D30-671053B40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173" y="3574366"/>
            <a:ext cx="4246155" cy="8346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D68FEB-08C4-4514-806C-00455B3BB8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27"/>
          <a:stretch/>
        </p:blipFill>
        <p:spPr>
          <a:xfrm>
            <a:off x="1385134" y="3587780"/>
            <a:ext cx="4223193" cy="85503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327C77-175D-47B2-85BC-AFC43A6D97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561"/>
          <a:stretch/>
        </p:blipFill>
        <p:spPr>
          <a:xfrm>
            <a:off x="1362173" y="3587780"/>
            <a:ext cx="4195601" cy="79891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149B07-0DD5-4CDC-AA2D-0705616CD05D}"/>
              </a:ext>
            </a:extLst>
          </p:cNvPr>
          <p:cNvSpPr/>
          <p:nvPr/>
        </p:nvSpPr>
        <p:spPr>
          <a:xfrm>
            <a:off x="9826625" y="5029200"/>
            <a:ext cx="1295400" cy="609600"/>
          </a:xfrm>
          <a:prstGeom prst="rect">
            <a:avLst/>
          </a:prstGeom>
          <a:noFill/>
          <a:ln w="57150">
            <a:solidFill>
              <a:srgbClr val="DE0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6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4191000"/>
            <a:ext cx="21025723" cy="570547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Development Schedule</a:t>
            </a:r>
          </a:p>
        </p:txBody>
      </p:sp>
    </p:spTree>
    <p:extLst>
      <p:ext uri="{BB962C8B-B14F-4D97-AF65-F5344CB8AC3E}">
        <p14:creationId xmlns:p14="http://schemas.microsoft.com/office/powerpoint/2010/main" val="31848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Development Schedule</a:t>
            </a:r>
          </a:p>
        </p:txBody>
      </p:sp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AC741ED7-4D16-4C0F-A538-84E5FECB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91113"/>
              </p:ext>
            </p:extLst>
          </p:nvPr>
        </p:nvGraphicFramePr>
        <p:xfrm>
          <a:off x="2740025" y="4226784"/>
          <a:ext cx="18897599" cy="785233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757625">
                  <a:extLst>
                    <a:ext uri="{9D8B030D-6E8A-4147-A177-3AD203B41FA5}">
                      <a16:colId xmlns:a16="http://schemas.microsoft.com/office/drawing/2014/main" val="3104713613"/>
                    </a:ext>
                  </a:extLst>
                </a:gridCol>
                <a:gridCol w="5069987">
                  <a:extLst>
                    <a:ext uri="{9D8B030D-6E8A-4147-A177-3AD203B41FA5}">
                      <a16:colId xmlns:a16="http://schemas.microsoft.com/office/drawing/2014/main" val="3794805097"/>
                    </a:ext>
                  </a:extLst>
                </a:gridCol>
                <a:gridCol w="5069987">
                  <a:extLst>
                    <a:ext uri="{9D8B030D-6E8A-4147-A177-3AD203B41FA5}">
                      <a16:colId xmlns:a16="http://schemas.microsoft.com/office/drawing/2014/main" val="1205490922"/>
                    </a:ext>
                  </a:extLst>
                </a:gridCol>
              </a:tblGrid>
              <a:tr h="801361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Phase</a:t>
                      </a:r>
                      <a:endParaRPr lang="en-US" sz="2000" b="1" dirty="0"/>
                    </a:p>
                  </a:txBody>
                  <a:tcPr anchor="ctr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Expected</a:t>
                      </a:r>
                      <a:endParaRPr lang="en-US" sz="2000" b="1" dirty="0"/>
                    </a:p>
                  </a:txBody>
                  <a:tcPr anchor="ctr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 anchor="ctr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71689"/>
                  </a:ext>
                </a:extLst>
              </a:tr>
              <a:tr h="801361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Concept </a:t>
                      </a:r>
                      <a:r>
                        <a:rPr lang="en-US" altLang="ko-KR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&amp; </a:t>
                      </a:r>
                      <a:r>
                        <a:rPr lang="en-GB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Proposal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5/2</a:t>
                      </a: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5/2</a:t>
                      </a: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937439"/>
                  </a:ext>
                </a:extLst>
              </a:tr>
              <a:tr h="1060846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Requirements Documentation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5/13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562364"/>
                  </a:ext>
                </a:extLst>
              </a:tr>
              <a:tr h="801361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Design Documentation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5/24</a:t>
                      </a: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5/24</a:t>
                      </a: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10146"/>
                  </a:ext>
                </a:extLst>
              </a:tr>
              <a:tr h="922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Frontend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841400"/>
                  </a:ext>
                </a:extLst>
              </a:tr>
              <a:tr h="801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Backend – Blockchain Application and Server</a:t>
                      </a:r>
                      <a:endParaRPr lang="en-US" altLang="ko-KR" sz="2000" b="1" dirty="0">
                        <a:solidFill>
                          <a:schemeClr val="tx2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5/31</a:t>
                      </a: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6/8</a:t>
                      </a: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7087"/>
                  </a:ext>
                </a:extLst>
              </a:tr>
              <a:tr h="801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Backend – Certificate Scan System</a:t>
                      </a:r>
                      <a:endParaRPr lang="en-US" altLang="ko-KR" sz="2000" b="1" dirty="0">
                        <a:solidFill>
                          <a:schemeClr val="tx2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416264"/>
                  </a:ext>
                </a:extLst>
              </a:tr>
              <a:tr h="1060846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Backend – Database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5/31</a:t>
                      </a: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5/31</a:t>
                      </a:r>
                    </a:p>
                  </a:txBody>
                  <a:tcPr anchor="ctr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219588"/>
                  </a:ext>
                </a:extLst>
              </a:tr>
              <a:tr h="801361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2"/>
                          </a:solidFill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System Integration and Testing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DE0836"/>
                          </a:solidFill>
                        </a:rPr>
                        <a:t>6/12</a:t>
                      </a:r>
                      <a:endParaRPr lang="en-US" sz="2000" b="1" dirty="0">
                        <a:solidFill>
                          <a:srgbClr val="DE083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6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964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4191000"/>
            <a:ext cx="21025723" cy="570547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Open Source SWs Used</a:t>
            </a:r>
          </a:p>
        </p:txBody>
      </p:sp>
    </p:spTree>
    <p:extLst>
      <p:ext uri="{BB962C8B-B14F-4D97-AF65-F5344CB8AC3E}">
        <p14:creationId xmlns:p14="http://schemas.microsoft.com/office/powerpoint/2010/main" val="268853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Open Source SWs Used</a:t>
            </a:r>
            <a:endParaRPr lang="en-US" sz="88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ED5AD-5835-47D6-AEE8-5E2095A1454A}"/>
              </a:ext>
            </a:extLst>
          </p:cNvPr>
          <p:cNvSpPr txBox="1"/>
          <p:nvPr/>
        </p:nvSpPr>
        <p:spPr>
          <a:xfrm>
            <a:off x="2072711" y="3429000"/>
            <a:ext cx="46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Frontend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FD51793-D73D-4D16-A949-09976D96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4249782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5052DE-86B2-4AF7-A58E-F2530A732A28}"/>
              </a:ext>
            </a:extLst>
          </p:cNvPr>
          <p:cNvSpPr txBox="1"/>
          <p:nvPr/>
        </p:nvSpPr>
        <p:spPr>
          <a:xfrm>
            <a:off x="6473825" y="9750918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Android studio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B6788-18F3-4AAE-AE26-03A95E2DCDCA}"/>
              </a:ext>
            </a:extLst>
          </p:cNvPr>
          <p:cNvSpPr txBox="1"/>
          <p:nvPr/>
        </p:nvSpPr>
        <p:spPr>
          <a:xfrm>
            <a:off x="12341225" y="6631716"/>
            <a:ext cx="1071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Android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173344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Open Source SWs Used</a:t>
            </a:r>
            <a:endParaRPr lang="en-US" sz="88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ED5AD-5835-47D6-AEE8-5E2095A1454A}"/>
              </a:ext>
            </a:extLst>
          </p:cNvPr>
          <p:cNvSpPr txBox="1"/>
          <p:nvPr/>
        </p:nvSpPr>
        <p:spPr>
          <a:xfrm>
            <a:off x="2072711" y="3429000"/>
            <a:ext cx="46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Backend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BD2D8-C98A-4BCA-A8B5-7E5BB31B7E5D}"/>
              </a:ext>
            </a:extLst>
          </p:cNvPr>
          <p:cNvSpPr txBox="1"/>
          <p:nvPr/>
        </p:nvSpPr>
        <p:spPr>
          <a:xfrm>
            <a:off x="987425" y="10814685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Realtime Database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Authentication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8967D2-F1AF-409F-B532-F91C525F8F59}"/>
              </a:ext>
            </a:extLst>
          </p:cNvPr>
          <p:cNvGrpSpPr/>
          <p:nvPr/>
        </p:nvGrpSpPr>
        <p:grpSpPr>
          <a:xfrm>
            <a:off x="1169212" y="4800600"/>
            <a:ext cx="4815040" cy="5694264"/>
            <a:chOff x="1300275" y="4668936"/>
            <a:chExt cx="4815040" cy="56942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3554E1C-65D2-45B2-B81B-6387A6577D91}"/>
                </a:ext>
              </a:extLst>
            </p:cNvPr>
            <p:cNvGrpSpPr/>
            <p:nvPr/>
          </p:nvGrpSpPr>
          <p:grpSpPr>
            <a:xfrm>
              <a:off x="1300275" y="5433186"/>
              <a:ext cx="4815040" cy="4930014"/>
              <a:chOff x="2072711" y="5284823"/>
              <a:chExt cx="4815040" cy="4930014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2B98608F-880E-4B30-A183-63F3A6D69FDB}"/>
                  </a:ext>
                </a:extLst>
              </p:cNvPr>
              <p:cNvGrpSpPr/>
              <p:nvPr/>
            </p:nvGrpSpPr>
            <p:grpSpPr>
              <a:xfrm>
                <a:off x="2072711" y="5284823"/>
                <a:ext cx="4815040" cy="4930014"/>
                <a:chOff x="712795" y="3737460"/>
                <a:chExt cx="1758945" cy="1808624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DC4C41FE-3517-4B7F-B746-5A2DBA560036}"/>
                    </a:ext>
                  </a:extLst>
                </p:cNvPr>
                <p:cNvSpPr/>
                <p:nvPr/>
              </p:nvSpPr>
              <p:spPr>
                <a:xfrm>
                  <a:off x="950919" y="3870889"/>
                  <a:ext cx="1441450" cy="1459296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AA04AE6A-856B-4506-A368-911A367D1864}"/>
                    </a:ext>
                  </a:extLst>
                </p:cNvPr>
                <p:cNvSpPr/>
                <p:nvPr/>
              </p:nvSpPr>
              <p:spPr>
                <a:xfrm>
                  <a:off x="760418" y="4994533"/>
                  <a:ext cx="565147" cy="551551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02CC85A-E2E8-45BE-A60A-0227CF559C7A}"/>
                    </a:ext>
                  </a:extLst>
                </p:cNvPr>
                <p:cNvSpPr/>
                <p:nvPr/>
              </p:nvSpPr>
              <p:spPr>
                <a:xfrm>
                  <a:off x="712795" y="3737460"/>
                  <a:ext cx="247649" cy="266858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3B55CD2-7FE5-46BA-9FE5-3AB18A0997A9}"/>
                    </a:ext>
                  </a:extLst>
                </p:cNvPr>
                <p:cNvSpPr/>
                <p:nvPr/>
              </p:nvSpPr>
              <p:spPr>
                <a:xfrm>
                  <a:off x="2097093" y="3895238"/>
                  <a:ext cx="374647" cy="4093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88" name="Picture 16" descr="Firebase Brand Guidelines">
                <a:extLst>
                  <a:ext uri="{FF2B5EF4-FFF2-40B4-BE49-F238E27FC236}">
                    <a16:creationId xmlns:a16="http://schemas.microsoft.com/office/drawing/2014/main" id="{A48642F2-01BF-48C5-8C2F-B3CDBFD496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013"/>
              <a:stretch/>
            </p:blipFill>
            <p:spPr bwMode="auto">
              <a:xfrm>
                <a:off x="3747408" y="6272846"/>
                <a:ext cx="2143125" cy="2514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730501-7999-4556-8522-A5117CB3D5A5}"/>
                </a:ext>
              </a:extLst>
            </p:cNvPr>
            <p:cNvSpPr txBox="1"/>
            <p:nvPr/>
          </p:nvSpPr>
          <p:spPr>
            <a:xfrm>
              <a:off x="2913514" y="4668936"/>
              <a:ext cx="251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Firebase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913232-3D3C-4797-8B6F-558E93F190BB}"/>
              </a:ext>
            </a:extLst>
          </p:cNvPr>
          <p:cNvGrpSpPr/>
          <p:nvPr/>
        </p:nvGrpSpPr>
        <p:grpSpPr>
          <a:xfrm>
            <a:off x="7087515" y="4677444"/>
            <a:ext cx="4815040" cy="5717657"/>
            <a:chOff x="7595642" y="4677444"/>
            <a:chExt cx="4815040" cy="571765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CE494C2-E17E-477D-9F26-7F12DA84D33B}"/>
                </a:ext>
              </a:extLst>
            </p:cNvPr>
            <p:cNvGrpSpPr/>
            <p:nvPr/>
          </p:nvGrpSpPr>
          <p:grpSpPr>
            <a:xfrm>
              <a:off x="7595642" y="5465087"/>
              <a:ext cx="4815040" cy="4930014"/>
              <a:chOff x="9781305" y="5284823"/>
              <a:chExt cx="4815040" cy="4930014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A921C24-F434-40B7-9C35-3634810E6A82}"/>
                  </a:ext>
                </a:extLst>
              </p:cNvPr>
              <p:cNvGrpSpPr/>
              <p:nvPr/>
            </p:nvGrpSpPr>
            <p:grpSpPr>
              <a:xfrm>
                <a:off x="9781305" y="5284823"/>
                <a:ext cx="4815040" cy="4930014"/>
                <a:chOff x="712795" y="3737460"/>
                <a:chExt cx="1758945" cy="1808624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40505A95-3E99-447C-9214-A7E264E28FEB}"/>
                    </a:ext>
                  </a:extLst>
                </p:cNvPr>
                <p:cNvSpPr/>
                <p:nvPr/>
              </p:nvSpPr>
              <p:spPr>
                <a:xfrm>
                  <a:off x="950919" y="3870889"/>
                  <a:ext cx="1441450" cy="1459296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E75A301A-2CC9-41C0-9DE7-53C881AF0B77}"/>
                    </a:ext>
                  </a:extLst>
                </p:cNvPr>
                <p:cNvSpPr/>
                <p:nvPr/>
              </p:nvSpPr>
              <p:spPr>
                <a:xfrm>
                  <a:off x="760418" y="4994533"/>
                  <a:ext cx="565147" cy="551551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CAF0770-E931-43D9-B3F3-8A9FDA152A97}"/>
                    </a:ext>
                  </a:extLst>
                </p:cNvPr>
                <p:cNvSpPr/>
                <p:nvPr/>
              </p:nvSpPr>
              <p:spPr>
                <a:xfrm>
                  <a:off x="712795" y="3737460"/>
                  <a:ext cx="247649" cy="266858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91CBB3C0-A92A-430D-8275-7C89E2C6A37D}"/>
                    </a:ext>
                  </a:extLst>
                </p:cNvPr>
                <p:cNvSpPr/>
                <p:nvPr/>
              </p:nvSpPr>
              <p:spPr>
                <a:xfrm>
                  <a:off x="2097093" y="3895238"/>
                  <a:ext cx="374647" cy="4093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2A8FD34D-C4C6-43F1-978D-148D7C5E2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143293" y="6418153"/>
                <a:ext cx="2525644" cy="2438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4F2FDE4-326A-4E44-BA54-EC804E75D930}"/>
                </a:ext>
              </a:extLst>
            </p:cNvPr>
            <p:cNvSpPr txBox="1"/>
            <p:nvPr/>
          </p:nvSpPr>
          <p:spPr>
            <a:xfrm>
              <a:off x="9383291" y="4677444"/>
              <a:ext cx="251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Klaytn</a:t>
              </a:r>
              <a:endPara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4F8064-371F-49B0-B9E8-A6FCF0A2A688}"/>
              </a:ext>
            </a:extLst>
          </p:cNvPr>
          <p:cNvGrpSpPr/>
          <p:nvPr/>
        </p:nvGrpSpPr>
        <p:grpSpPr>
          <a:xfrm>
            <a:off x="18678484" y="4677444"/>
            <a:ext cx="4815040" cy="5791200"/>
            <a:chOff x="18382820" y="4581599"/>
            <a:chExt cx="4815040" cy="579120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0F1028A-442B-4C01-8017-4AB537CD0622}"/>
                </a:ext>
              </a:extLst>
            </p:cNvPr>
            <p:cNvGrpSpPr/>
            <p:nvPr/>
          </p:nvGrpSpPr>
          <p:grpSpPr>
            <a:xfrm>
              <a:off x="18382820" y="5442785"/>
              <a:ext cx="4815040" cy="4930014"/>
              <a:chOff x="712795" y="3737460"/>
              <a:chExt cx="1758945" cy="1808624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A3A293D7-6EAC-4E66-AB0A-E6CDB7ADEE37}"/>
                  </a:ext>
                </a:extLst>
              </p:cNvPr>
              <p:cNvSpPr/>
              <p:nvPr/>
            </p:nvSpPr>
            <p:spPr>
              <a:xfrm>
                <a:off x="950919" y="3870889"/>
                <a:ext cx="1441450" cy="145929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147BE4E9-B926-4E43-B262-671DECA2DD7F}"/>
                  </a:ext>
                </a:extLst>
              </p:cNvPr>
              <p:cNvSpPr/>
              <p:nvPr/>
            </p:nvSpPr>
            <p:spPr>
              <a:xfrm>
                <a:off x="760418" y="4994533"/>
                <a:ext cx="565147" cy="551551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9B7F3-DC82-48EF-831D-C587A2DE6FBB}"/>
                  </a:ext>
                </a:extLst>
              </p:cNvPr>
              <p:cNvSpPr/>
              <p:nvPr/>
            </p:nvSpPr>
            <p:spPr>
              <a:xfrm>
                <a:off x="712795" y="3737460"/>
                <a:ext cx="247649" cy="266858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AD8A7CC7-EF10-4622-927F-EA5F61CA30DC}"/>
                  </a:ext>
                </a:extLst>
              </p:cNvPr>
              <p:cNvSpPr/>
              <p:nvPr/>
            </p:nvSpPr>
            <p:spPr>
              <a:xfrm>
                <a:off x="2097093" y="3895238"/>
                <a:ext cx="374647" cy="40937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559B63-D406-4810-BD41-AE0AC1255E29}"/>
                </a:ext>
              </a:extLst>
            </p:cNvPr>
            <p:cNvSpPr txBox="1"/>
            <p:nvPr/>
          </p:nvSpPr>
          <p:spPr>
            <a:xfrm>
              <a:off x="18979761" y="4581599"/>
              <a:ext cx="394591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Node.js</a:t>
              </a:r>
            </a:p>
            <a:p>
              <a:pPr algn="ctr"/>
              <a:r>
                <a:rPr lang="en-US" sz="3200" dirty="0">
                  <a:solidFill>
                    <a:schemeClr val="tx2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Express.js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F4E2EB-14C5-40E6-88CE-5E8970CD147C}"/>
              </a:ext>
            </a:extLst>
          </p:cNvPr>
          <p:cNvGrpSpPr/>
          <p:nvPr/>
        </p:nvGrpSpPr>
        <p:grpSpPr>
          <a:xfrm>
            <a:off x="13057160" y="4734973"/>
            <a:ext cx="4815040" cy="5717657"/>
            <a:chOff x="13445548" y="4645543"/>
            <a:chExt cx="4815040" cy="571765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FBFA86A-03A4-400F-B169-EBF0B1E272C6}"/>
                </a:ext>
              </a:extLst>
            </p:cNvPr>
            <p:cNvGrpSpPr/>
            <p:nvPr/>
          </p:nvGrpSpPr>
          <p:grpSpPr>
            <a:xfrm>
              <a:off x="13445548" y="4645543"/>
              <a:ext cx="4815040" cy="5717657"/>
              <a:chOff x="13445548" y="4645543"/>
              <a:chExt cx="4815040" cy="5717657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F5DAADFE-4239-4BE1-ACFB-0E78573FAB35}"/>
                  </a:ext>
                </a:extLst>
              </p:cNvPr>
              <p:cNvGrpSpPr/>
              <p:nvPr/>
            </p:nvGrpSpPr>
            <p:grpSpPr>
              <a:xfrm>
                <a:off x="13445548" y="5433186"/>
                <a:ext cx="4815040" cy="4930014"/>
                <a:chOff x="712795" y="3737460"/>
                <a:chExt cx="1758945" cy="1808624"/>
              </a:xfrm>
            </p:grpSpPr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6D800AC-E776-46FF-8DC8-7C9148AEF524}"/>
                    </a:ext>
                  </a:extLst>
                </p:cNvPr>
                <p:cNvSpPr/>
                <p:nvPr/>
              </p:nvSpPr>
              <p:spPr>
                <a:xfrm>
                  <a:off x="950919" y="3870889"/>
                  <a:ext cx="1441450" cy="1459296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EF2ADBE-8118-49F9-9BFC-E6832676407D}"/>
                    </a:ext>
                  </a:extLst>
                </p:cNvPr>
                <p:cNvSpPr/>
                <p:nvPr/>
              </p:nvSpPr>
              <p:spPr>
                <a:xfrm>
                  <a:off x="760418" y="4994533"/>
                  <a:ext cx="565147" cy="551551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49C5552-4099-4263-9DB2-667E1D50E789}"/>
                    </a:ext>
                  </a:extLst>
                </p:cNvPr>
                <p:cNvSpPr/>
                <p:nvPr/>
              </p:nvSpPr>
              <p:spPr>
                <a:xfrm>
                  <a:off x="712795" y="3737460"/>
                  <a:ext cx="247649" cy="266858"/>
                </a:xfrm>
                <a:prstGeom prst="ellipse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BC957437-D9D0-4C64-BF59-85C2C22C611B}"/>
                    </a:ext>
                  </a:extLst>
                </p:cNvPr>
                <p:cNvSpPr/>
                <p:nvPr/>
              </p:nvSpPr>
              <p:spPr>
                <a:xfrm>
                  <a:off x="2097093" y="3895238"/>
                  <a:ext cx="374647" cy="40937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96F6200-9513-4909-AC1F-276EBFFBC49B}"/>
                  </a:ext>
                </a:extLst>
              </p:cNvPr>
              <p:cNvSpPr txBox="1"/>
              <p:nvPr/>
            </p:nvSpPr>
            <p:spPr>
              <a:xfrm>
                <a:off x="14184608" y="4645543"/>
                <a:ext cx="3771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Tesseract OCR</a:t>
                </a:r>
              </a:p>
            </p:txBody>
          </p:sp>
        </p:grpSp>
        <p:pic>
          <p:nvPicPr>
            <p:cNvPr id="3104" name="Picture 32">
              <a:extLst>
                <a:ext uri="{FF2B5EF4-FFF2-40B4-BE49-F238E27FC236}">
                  <a16:creationId xmlns:a16="http://schemas.microsoft.com/office/drawing/2014/main" id="{892F74FA-2AEC-4C83-B7DC-4EF8E010D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1081" y="6598417"/>
              <a:ext cx="2438553" cy="243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DAE3808-C528-4639-966C-654C9F1D13FA}"/>
              </a:ext>
            </a:extLst>
          </p:cNvPr>
          <p:cNvSpPr txBox="1"/>
          <p:nvPr/>
        </p:nvSpPr>
        <p:spPr>
          <a:xfrm>
            <a:off x="6931025" y="1081468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Blockchain Network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4A09A51-B3CE-411F-A444-90D62FF165B1}"/>
              </a:ext>
            </a:extLst>
          </p:cNvPr>
          <p:cNvSpPr txBox="1"/>
          <p:nvPr/>
        </p:nvSpPr>
        <p:spPr>
          <a:xfrm>
            <a:off x="12112625" y="10744200"/>
            <a:ext cx="718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Recognition text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ED1748-D0D0-49B1-96B5-4047A67F6AD9}"/>
              </a:ext>
            </a:extLst>
          </p:cNvPr>
          <p:cNvSpPr txBox="1"/>
          <p:nvPr/>
        </p:nvSpPr>
        <p:spPr>
          <a:xfrm>
            <a:off x="17733690" y="10744199"/>
            <a:ext cx="7185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Blockchain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Service provider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DE30CC1-2FAD-428D-8DC5-5870DE109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4698" y="6780635"/>
            <a:ext cx="2625406" cy="160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Full Stack Web Developer - Abdullah Amin">
            <a:extLst>
              <a:ext uri="{FF2B5EF4-FFF2-40B4-BE49-F238E27FC236}">
                <a16:creationId xmlns:a16="http://schemas.microsoft.com/office/drawing/2014/main" id="{CA868B8B-A819-419B-9C06-57CC1A7D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025" y="7908624"/>
            <a:ext cx="2170560" cy="184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1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5" y="4191000"/>
            <a:ext cx="22107958" cy="570547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Development Risk and Issues</a:t>
            </a:r>
          </a:p>
        </p:txBody>
      </p:sp>
    </p:spTree>
    <p:extLst>
      <p:ext uri="{BB962C8B-B14F-4D97-AF65-F5344CB8AC3E}">
        <p14:creationId xmlns:p14="http://schemas.microsoft.com/office/powerpoint/2010/main" val="356748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Development Risk and Issues</a:t>
            </a:r>
            <a:endParaRPr lang="en-US" sz="88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51B52-E908-408B-8476-2E6FD95FBABD}"/>
              </a:ext>
            </a:extLst>
          </p:cNvPr>
          <p:cNvSpPr txBox="1"/>
          <p:nvPr/>
        </p:nvSpPr>
        <p:spPr>
          <a:xfrm>
            <a:off x="5488571" y="4128709"/>
            <a:ext cx="6096000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1. Online 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DA73A-EE70-4B87-8A38-1C57F8A40A40}"/>
              </a:ext>
            </a:extLst>
          </p:cNvPr>
          <p:cNvSpPr txBox="1"/>
          <p:nvPr/>
        </p:nvSpPr>
        <p:spPr>
          <a:xfrm>
            <a:off x="13281078" y="4156464"/>
            <a:ext cx="493289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2.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</a:t>
            </a:r>
            <a:r>
              <a:rPr lang="en-US" altLang="ko-KR" sz="3200" dirty="0" err="1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Github</a:t>
            </a: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Action</a:t>
            </a:r>
          </a:p>
        </p:txBody>
      </p:sp>
      <p:pic>
        <p:nvPicPr>
          <p:cNvPr id="17412" name="Picture 4" descr="How to setup GitHub Actions for Android projects - Coletiv Blog">
            <a:extLst>
              <a:ext uri="{FF2B5EF4-FFF2-40B4-BE49-F238E27FC236}">
                <a16:creationId xmlns:a16="http://schemas.microsoft.com/office/drawing/2014/main" id="{F96D455C-FEC9-4A60-8B1C-5CF55B9F8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2" t="23190" r="29390" b="21589"/>
          <a:stretch/>
        </p:blipFill>
        <p:spPr bwMode="auto">
          <a:xfrm>
            <a:off x="13636625" y="6431665"/>
            <a:ext cx="4424946" cy="344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Meet">
            <a:extLst>
              <a:ext uri="{FF2B5EF4-FFF2-40B4-BE49-F238E27FC236}">
                <a16:creationId xmlns:a16="http://schemas.microsoft.com/office/drawing/2014/main" id="{CBF50C72-422D-464C-9CF2-3A6BA3E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52" y="6431665"/>
            <a:ext cx="3440198" cy="34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1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392BC-C5FC-46C6-8F60-4A7A248C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4191000"/>
            <a:ext cx="21025723" cy="570547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4267063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39925" y="9319230"/>
            <a:ext cx="20497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600" dirty="0">
                <a:solidFill>
                  <a:schemeClr val="accen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Thank you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A3A68-0BCA-44AD-90B8-B44588DEAD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9490" y="1732265"/>
            <a:ext cx="6898670" cy="68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7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Background</a:t>
            </a:r>
          </a:p>
        </p:txBody>
      </p:sp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5426089-2FB7-49A2-80F4-EE7744C4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426" y="3513155"/>
            <a:ext cx="7168923" cy="44116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2A30BC-D9D0-4792-B323-BD9C39B04F94}"/>
              </a:ext>
            </a:extLst>
          </p:cNvPr>
          <p:cNvSpPr txBox="1"/>
          <p:nvPr/>
        </p:nvSpPr>
        <p:spPr>
          <a:xfrm>
            <a:off x="3349625" y="4783952"/>
            <a:ext cx="12335211" cy="223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+mn-ea"/>
                <a:cs typeface="Montserrat Light" charset="0"/>
              </a:rPr>
              <a:t>헌혈증서란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헌혈에 대한 증서</a:t>
            </a:r>
            <a:r>
              <a:rPr lang="ko-KR" altLang="en-US" sz="3200" dirty="0">
                <a:solidFill>
                  <a:srgbClr val="000000"/>
                </a:solidFill>
                <a:latin typeface="+mn-ea"/>
                <a:cs typeface="Montserrat Light" charset="0"/>
              </a:rPr>
              <a:t>로써 발급</a:t>
            </a:r>
            <a:r>
              <a:rPr lang="en-US" altLang="ko-KR" sz="3200" dirty="0">
                <a:solidFill>
                  <a:srgbClr val="000000"/>
                </a:solidFill>
                <a:latin typeface="+mn-ea"/>
                <a:cs typeface="Montserrat Light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+mn-ea"/>
                <a:cs typeface="Montserrat Light" charset="0"/>
              </a:rPr>
              <a:t>헌혈증서는 누구에게나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양도 가능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+mn-ea"/>
                <a:cs typeface="Montserrat Light" charset="0"/>
              </a:rPr>
              <a:t>유가증권의 성격을 지니고 있어 분실 및 훼손 시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재발급이 불가능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E3F70E-0D83-4B8E-B8D5-DC8824446D4E}"/>
              </a:ext>
            </a:extLst>
          </p:cNvPr>
          <p:cNvSpPr txBox="1"/>
          <p:nvPr/>
        </p:nvSpPr>
        <p:spPr>
          <a:xfrm>
            <a:off x="2206625" y="3925125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헌혈증서란 무엇인가요</a:t>
            </a:r>
            <a:r>
              <a:rPr lang="en-US" altLang="ko-KR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?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A9141-0B1F-4457-A800-C20A7423DE7C}"/>
              </a:ext>
            </a:extLst>
          </p:cNvPr>
          <p:cNvSpPr txBox="1"/>
          <p:nvPr/>
        </p:nvSpPr>
        <p:spPr>
          <a:xfrm>
            <a:off x="3349625" y="8770426"/>
            <a:ext cx="17602200" cy="290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헌혈증서는 의료 기관에 제출 시 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1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장 당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수혈팩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1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개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를 무료로 제공 받을 수 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모든 의료 기관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은 혈액관리법에 의거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헌혈증서를 제시한 환자에게 무상으로 수혈을 보장할 의무가 있다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헌혈증서의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유효기간은 없다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33095-9940-4300-B35F-998C619A76A0}"/>
              </a:ext>
            </a:extLst>
          </p:cNvPr>
          <p:cNvSpPr txBox="1"/>
          <p:nvPr/>
        </p:nvSpPr>
        <p:spPr>
          <a:xfrm>
            <a:off x="2212752" y="8036917"/>
            <a:ext cx="716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헌혈증서를 사용할 수 있나요</a:t>
            </a:r>
            <a:r>
              <a:rPr lang="en-US" altLang="ko-KR" spc="3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?</a:t>
            </a:r>
            <a:endParaRPr lang="en-US" spc="300" dirty="0">
              <a:solidFill>
                <a:schemeClr val="tx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9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922EFC-0355-4353-8AF8-9A5DBDC0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965">
            <a:off x="4645811" y="1205674"/>
            <a:ext cx="7844445" cy="16002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8B99D1-8C5C-4C06-A38C-C0C72C18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46" y="2328275"/>
            <a:ext cx="12021279" cy="1156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830315-7DAE-4384-8951-610336BD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8">
            <a:off x="7837037" y="3627339"/>
            <a:ext cx="9209083" cy="47534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305964-116C-4090-90BB-FF08B78BB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0797" y="3823715"/>
            <a:ext cx="8481129" cy="1787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8B31E2-1C4F-4C8A-9A24-56A46DE8C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077" y="4096866"/>
            <a:ext cx="9250395" cy="1787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C6D93A-C5FE-474C-8508-CE99200B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5225" y="6277373"/>
            <a:ext cx="7733301" cy="14370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C08BC-40D2-47CC-B4EE-36ACB3AEA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3188">
            <a:off x="4568825" y="7245062"/>
            <a:ext cx="5739937" cy="11092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FECC23-F39A-4AB4-B4D1-EA4FC6771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01253">
            <a:off x="99601" y="9578831"/>
            <a:ext cx="19623473" cy="28570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02D42-A07E-4738-88B8-E00BDA54E2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67544">
            <a:off x="1117271" y="4806213"/>
            <a:ext cx="14040025" cy="1541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C90DB6-143A-4D58-BFA3-9C9BAF6FE7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99527">
            <a:off x="14531130" y="2068723"/>
            <a:ext cx="7982288" cy="9651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1BA2E-652C-44A7-B239-131903795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416537">
            <a:off x="12305671" y="8721130"/>
            <a:ext cx="10852407" cy="27316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4E81AB-2D96-43C2-B72E-61FE8D4E78D6}"/>
              </a:ext>
            </a:extLst>
          </p:cNvPr>
          <p:cNvSpPr/>
          <p:nvPr/>
        </p:nvSpPr>
        <p:spPr>
          <a:xfrm>
            <a:off x="-610006" y="-453298"/>
            <a:ext cx="25603200" cy="14629895"/>
          </a:xfrm>
          <a:prstGeom prst="rect">
            <a:avLst/>
          </a:prstGeom>
          <a:solidFill>
            <a:schemeClr val="tx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dirty="0">
                <a:latin typeface="+mj-ea"/>
                <a:ea typeface="+mj-ea"/>
              </a:rPr>
              <a:t>But, </a:t>
            </a:r>
            <a:r>
              <a:rPr lang="ko-KR" altLang="en-US" sz="11500" dirty="0">
                <a:latin typeface="+mj-ea"/>
                <a:ea typeface="+mj-ea"/>
              </a:rPr>
              <a:t>관리하기 어려운 헌혈증서</a:t>
            </a:r>
            <a:endParaRPr lang="en-US" altLang="ko-KR" sz="11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92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Background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97C141-F8FF-42AA-8FD4-C2DC4E21EE7D}"/>
              </a:ext>
            </a:extLst>
          </p:cNvPr>
          <p:cNvSpPr txBox="1"/>
          <p:nvPr/>
        </p:nvSpPr>
        <p:spPr>
          <a:xfrm>
            <a:off x="1063625" y="3587780"/>
            <a:ext cx="5457435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1. 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불편한 보관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36A4B-1D1C-43B7-BEEF-434E13FCC9B1}"/>
              </a:ext>
            </a:extLst>
          </p:cNvPr>
          <p:cNvSpPr txBox="1"/>
          <p:nvPr/>
        </p:nvSpPr>
        <p:spPr>
          <a:xfrm>
            <a:off x="1063625" y="4736358"/>
            <a:ext cx="7239000" cy="223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12.7%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만 사용되는 헌혈증서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매번 보관하기 어렵다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재발급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이 불가능하다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A237C0-16C1-4DA4-AAA6-B78C519091D3}"/>
              </a:ext>
            </a:extLst>
          </p:cNvPr>
          <p:cNvSpPr txBox="1"/>
          <p:nvPr/>
        </p:nvSpPr>
        <p:spPr>
          <a:xfrm>
            <a:off x="8856132" y="4763529"/>
            <a:ext cx="6799398" cy="223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직접 전달해야 하는 번거로움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직접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찾아가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 전달해야 한다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우편을 통해 보내야 한다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92F869-1C3A-4FD1-AB66-1350849EE257}"/>
              </a:ext>
            </a:extLst>
          </p:cNvPr>
          <p:cNvSpPr txBox="1"/>
          <p:nvPr/>
        </p:nvSpPr>
        <p:spPr>
          <a:xfrm>
            <a:off x="8856132" y="3615535"/>
            <a:ext cx="493289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2.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 번거로운 양도 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46A94156-7B4A-42B8-B40C-82BE25AECB6D}"/>
              </a:ext>
            </a:extLst>
          </p:cNvPr>
          <p:cNvSpPr/>
          <p:nvPr/>
        </p:nvSpPr>
        <p:spPr>
          <a:xfrm>
            <a:off x="4619339" y="9532831"/>
            <a:ext cx="14707715" cy="3398689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F0BC18-9992-4FE3-9F57-84007A4173F7}"/>
              </a:ext>
            </a:extLst>
          </p:cNvPr>
          <p:cNvSpPr txBox="1"/>
          <p:nvPr/>
        </p:nvSpPr>
        <p:spPr>
          <a:xfrm>
            <a:off x="4788290" y="9899470"/>
            <a:ext cx="14369814" cy="2497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헌혈증서 특성상 </a:t>
            </a:r>
            <a:r>
              <a:rPr lang="ko-KR" altLang="en-US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유지</a:t>
            </a:r>
            <a:r>
              <a:rPr lang="en-US" altLang="ko-KR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 </a:t>
            </a:r>
            <a:r>
              <a:rPr lang="ko-KR" altLang="en-US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관리가 어려워</a:t>
            </a: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 실 사용률이 저조함</a:t>
            </a:r>
            <a:endParaRPr lang="en-US" altLang="ko-KR" dirty="0">
              <a:solidFill>
                <a:schemeClr val="accent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헌혈증서의 투명하고 활발한 사용을 위해 </a:t>
            </a:r>
            <a:r>
              <a:rPr lang="ko-KR" altLang="en-US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헌혈증서의 전산화</a:t>
            </a: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가 필요함</a:t>
            </a:r>
            <a:endParaRPr lang="en-US" altLang="ko-KR" dirty="0">
              <a:solidFill>
                <a:schemeClr val="accent3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cs typeface="Montserrat Light" charset="0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chemeClr val="accent3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Montserrat Light" charset="0"/>
              </a:rPr>
              <a:t>헌혈증서를 스마트폰으로 관리하여 </a:t>
            </a:r>
            <a:r>
              <a:rPr lang="ko-KR" altLang="en-US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헌혈자의 혜택 보장 가능</a:t>
            </a:r>
            <a:endParaRPr lang="en-US" altLang="ko-KR" dirty="0">
              <a:solidFill>
                <a:schemeClr val="accent3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63855B-0C6C-4A42-90D4-C31F4BC763CD}"/>
              </a:ext>
            </a:extLst>
          </p:cNvPr>
          <p:cNvSpPr txBox="1"/>
          <p:nvPr/>
        </p:nvSpPr>
        <p:spPr>
          <a:xfrm>
            <a:off x="16209036" y="4697846"/>
            <a:ext cx="8168613" cy="370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쌓여가는 헌혈환급 적립금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헌혈환급 적립금 중 일부를 </a:t>
            </a:r>
            <a:b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</a:b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혈액원 혈액관리업무의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전산화에 사용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할 것 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(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혈액관리법 제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15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조 제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3</a:t>
            </a: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항</a:t>
            </a:r>
            <a:r>
              <a:rPr lang="en-US" altLang="ko-KR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ontserrat Light" charset="0"/>
              </a:rPr>
              <a:t>전산화에 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투입된 예산 </a:t>
            </a:r>
            <a:r>
              <a:rPr lang="en-US" altLang="ko-KR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0</a:t>
            </a:r>
            <a:r>
              <a:rPr lang="ko-KR" altLang="en-US" sz="3200" dirty="0">
                <a:solidFill>
                  <a:srgbClr val="000000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Montserrat Light" charset="0"/>
              </a:rPr>
              <a:t>원</a:t>
            </a:r>
            <a:endParaRPr lang="en-US" altLang="ko-KR" sz="3200" dirty="0">
              <a:solidFill>
                <a:srgbClr val="000000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Montserrat Light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447480-6711-43AB-A795-546512714A06}"/>
              </a:ext>
            </a:extLst>
          </p:cNvPr>
          <p:cNvSpPr txBox="1"/>
          <p:nvPr/>
        </p:nvSpPr>
        <p:spPr>
          <a:xfrm>
            <a:off x="16190441" y="3587780"/>
            <a:ext cx="460898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3. </a:t>
            </a:r>
            <a:r>
              <a:rPr lang="ko-KR" altLang="en-US" sz="32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 Light" charset="0"/>
              </a:rPr>
              <a:t>헌혈환급 적립금 해소 </a:t>
            </a:r>
            <a:endParaRPr lang="en-US" altLang="ko-KR" sz="32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4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Overview</a:t>
            </a:r>
          </a:p>
        </p:txBody>
      </p:sp>
      <p:pic>
        <p:nvPicPr>
          <p:cNvPr id="1026" name="Picture 2" descr="적십자로고·캐릭터(시그니처)">
            <a:extLst>
              <a:ext uri="{FF2B5EF4-FFF2-40B4-BE49-F238E27FC236}">
                <a16:creationId xmlns:a16="http://schemas.microsoft.com/office/drawing/2014/main" id="{B9804ECC-6FDF-43C7-87AD-EEF6877E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385" y="4371550"/>
            <a:ext cx="3048000" cy="13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신용 카드">
            <a:extLst>
              <a:ext uri="{FF2B5EF4-FFF2-40B4-BE49-F238E27FC236}">
                <a16:creationId xmlns:a16="http://schemas.microsoft.com/office/drawing/2014/main" id="{A2261D48-B9A5-40D7-AB9A-C3655C80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07" y="6943318"/>
            <a:ext cx="1085832" cy="1085832"/>
          </a:xfrm>
          <a:prstGeom prst="rect">
            <a:avLst/>
          </a:prstGeom>
        </p:spPr>
      </p:pic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99A00E71-F817-458B-AD42-88252DADD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139" y="9165798"/>
            <a:ext cx="2209800" cy="2209800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7144B3D-E01D-439C-8368-46104CDF375C}"/>
              </a:ext>
            </a:extLst>
          </p:cNvPr>
          <p:cNvSpPr/>
          <p:nvPr/>
        </p:nvSpPr>
        <p:spPr>
          <a:xfrm>
            <a:off x="5772114" y="5981985"/>
            <a:ext cx="323850" cy="3159749"/>
          </a:xfrm>
          <a:prstGeom prst="downArrow">
            <a:avLst>
              <a:gd name="adj1" fmla="val 50000"/>
              <a:gd name="adj2" fmla="val 81411"/>
            </a:avLst>
          </a:prstGeom>
          <a:solidFill>
            <a:srgbClr val="FF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래픽 7" descr="병원">
            <a:extLst>
              <a:ext uri="{FF2B5EF4-FFF2-40B4-BE49-F238E27FC236}">
                <a16:creationId xmlns:a16="http://schemas.microsoft.com/office/drawing/2014/main" id="{D2359D85-14DF-40C0-B32A-E572520FB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74594" y="3597771"/>
            <a:ext cx="2656204" cy="2656204"/>
          </a:xfrm>
          <a:prstGeom prst="rect">
            <a:avLst/>
          </a:prstGeom>
        </p:spPr>
      </p:pic>
      <p:pic>
        <p:nvPicPr>
          <p:cNvPr id="10" name="그래픽 9" descr="블록체인">
            <a:extLst>
              <a:ext uri="{FF2B5EF4-FFF2-40B4-BE49-F238E27FC236}">
                <a16:creationId xmlns:a16="http://schemas.microsoft.com/office/drawing/2014/main" id="{CA21EE3D-01BC-4BB6-89CA-BE87AE1A36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9609" y="4757869"/>
            <a:ext cx="2631111" cy="2631111"/>
          </a:xfrm>
          <a:prstGeom prst="rect">
            <a:avLst/>
          </a:prstGeom>
        </p:spPr>
      </p:pic>
      <p:pic>
        <p:nvPicPr>
          <p:cNvPr id="25" name="그래픽 24" descr="입원 환자">
            <a:extLst>
              <a:ext uri="{FF2B5EF4-FFF2-40B4-BE49-F238E27FC236}">
                <a16:creationId xmlns:a16="http://schemas.microsoft.com/office/drawing/2014/main" id="{5ADBE0D6-0164-4AE6-A558-FAF4428AD4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832750" y="9280651"/>
            <a:ext cx="2339893" cy="23398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3E05A0-1916-4D9F-B820-B14CEF7076B4}"/>
              </a:ext>
            </a:extLst>
          </p:cNvPr>
          <p:cNvSpPr txBox="1"/>
          <p:nvPr/>
        </p:nvSpPr>
        <p:spPr>
          <a:xfrm>
            <a:off x="4568825" y="7951142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발급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D0BCE-C597-4E13-88B7-25C75CF8643D}"/>
              </a:ext>
            </a:extLst>
          </p:cNvPr>
          <p:cNvSpPr txBox="1"/>
          <p:nvPr/>
        </p:nvSpPr>
        <p:spPr>
          <a:xfrm>
            <a:off x="11001339" y="4142950"/>
            <a:ext cx="259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Blockchain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4B5CA-C7B5-4FF9-957C-5FCF29F6CB36}"/>
              </a:ext>
            </a:extLst>
          </p:cNvPr>
          <p:cNvSpPr txBox="1"/>
          <p:nvPr/>
        </p:nvSpPr>
        <p:spPr>
          <a:xfrm>
            <a:off x="5330825" y="11113988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기증자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4B5F56-7158-4633-9076-62C021D2D3E8}"/>
              </a:ext>
            </a:extLst>
          </p:cNvPr>
          <p:cNvSpPr txBox="1"/>
          <p:nvPr/>
        </p:nvSpPr>
        <p:spPr>
          <a:xfrm>
            <a:off x="18555635" y="11266388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수혈자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Overview</a:t>
            </a:r>
          </a:p>
        </p:txBody>
      </p:sp>
      <p:pic>
        <p:nvPicPr>
          <p:cNvPr id="1026" name="Picture 2" descr="적십자로고·캐릭터(시그니처)">
            <a:extLst>
              <a:ext uri="{FF2B5EF4-FFF2-40B4-BE49-F238E27FC236}">
                <a16:creationId xmlns:a16="http://schemas.microsoft.com/office/drawing/2014/main" id="{B9804ECC-6FDF-43C7-87AD-EEF6877E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385" y="4371550"/>
            <a:ext cx="3048000" cy="13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신용 카드">
            <a:extLst>
              <a:ext uri="{FF2B5EF4-FFF2-40B4-BE49-F238E27FC236}">
                <a16:creationId xmlns:a16="http://schemas.microsoft.com/office/drawing/2014/main" id="{A2261D48-B9A5-40D7-AB9A-C3655C80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0636" y="10703776"/>
            <a:ext cx="1085832" cy="1085832"/>
          </a:xfrm>
          <a:prstGeom prst="rect">
            <a:avLst/>
          </a:prstGeom>
        </p:spPr>
      </p:pic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99A00E71-F817-458B-AD42-88252DADD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9139" y="9165798"/>
            <a:ext cx="2209800" cy="2209800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7144B3D-E01D-439C-8368-46104CDF375C}"/>
              </a:ext>
            </a:extLst>
          </p:cNvPr>
          <p:cNvSpPr/>
          <p:nvPr/>
        </p:nvSpPr>
        <p:spPr>
          <a:xfrm rot="16200000">
            <a:off x="12170552" y="6102263"/>
            <a:ext cx="485325" cy="8950948"/>
          </a:xfrm>
          <a:prstGeom prst="downArrow">
            <a:avLst>
              <a:gd name="adj1" fmla="val 50000"/>
              <a:gd name="adj2" fmla="val 8141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래픽 7" descr="병원">
            <a:extLst>
              <a:ext uri="{FF2B5EF4-FFF2-40B4-BE49-F238E27FC236}">
                <a16:creationId xmlns:a16="http://schemas.microsoft.com/office/drawing/2014/main" id="{D2359D85-14DF-40C0-B32A-E572520FB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74594" y="3597771"/>
            <a:ext cx="2656204" cy="2656204"/>
          </a:xfrm>
          <a:prstGeom prst="rect">
            <a:avLst/>
          </a:prstGeom>
        </p:spPr>
      </p:pic>
      <p:pic>
        <p:nvPicPr>
          <p:cNvPr id="10" name="그래픽 9" descr="블록체인">
            <a:extLst>
              <a:ext uri="{FF2B5EF4-FFF2-40B4-BE49-F238E27FC236}">
                <a16:creationId xmlns:a16="http://schemas.microsoft.com/office/drawing/2014/main" id="{CA21EE3D-01BC-4BB6-89CA-BE87AE1A36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9609" y="4757869"/>
            <a:ext cx="2631111" cy="2631111"/>
          </a:xfrm>
          <a:prstGeom prst="rect">
            <a:avLst/>
          </a:prstGeom>
        </p:spPr>
      </p:pic>
      <p:pic>
        <p:nvPicPr>
          <p:cNvPr id="25" name="그래픽 24" descr="입원 환자">
            <a:extLst>
              <a:ext uri="{FF2B5EF4-FFF2-40B4-BE49-F238E27FC236}">
                <a16:creationId xmlns:a16="http://schemas.microsoft.com/office/drawing/2014/main" id="{5ADBE0D6-0164-4AE6-A558-FAF4428AD4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832750" y="9280651"/>
            <a:ext cx="2339893" cy="2339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D0BCE-C597-4E13-88B7-25C75CF8643D}"/>
              </a:ext>
            </a:extLst>
          </p:cNvPr>
          <p:cNvSpPr txBox="1"/>
          <p:nvPr/>
        </p:nvSpPr>
        <p:spPr>
          <a:xfrm>
            <a:off x="11001339" y="4142950"/>
            <a:ext cx="259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Blockchain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4B5CA-C7B5-4FF9-957C-5FCF29F6CB36}"/>
              </a:ext>
            </a:extLst>
          </p:cNvPr>
          <p:cNvSpPr txBox="1"/>
          <p:nvPr/>
        </p:nvSpPr>
        <p:spPr>
          <a:xfrm>
            <a:off x="5330825" y="11113988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기증자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4B5F56-7158-4633-9076-62C021D2D3E8}"/>
              </a:ext>
            </a:extLst>
          </p:cNvPr>
          <p:cNvSpPr txBox="1"/>
          <p:nvPr/>
        </p:nvSpPr>
        <p:spPr>
          <a:xfrm>
            <a:off x="18555635" y="11266388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수혈자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7" name="그래픽 6" descr="물음표">
            <a:extLst>
              <a:ext uri="{FF2B5EF4-FFF2-40B4-BE49-F238E27FC236}">
                <a16:creationId xmlns:a16="http://schemas.microsoft.com/office/drawing/2014/main" id="{A49A13B4-A6C8-4E6F-9AB9-0E4F94C57F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839538" y="91657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4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7"/>
          <p:cNvSpPr/>
          <p:nvPr/>
        </p:nvSpPr>
        <p:spPr>
          <a:xfrm>
            <a:off x="21867032" y="592275"/>
            <a:ext cx="1571806" cy="1571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B56C7-18A8-4B67-A649-D70B4C056296}"/>
              </a:ext>
            </a:extLst>
          </p:cNvPr>
          <p:cNvSpPr txBox="1"/>
          <p:nvPr/>
        </p:nvSpPr>
        <p:spPr>
          <a:xfrm>
            <a:off x="1970006" y="1600200"/>
            <a:ext cx="17066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tx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ontserrat" charset="0"/>
              </a:rPr>
              <a:t>System Overview</a:t>
            </a:r>
          </a:p>
        </p:txBody>
      </p:sp>
      <p:pic>
        <p:nvPicPr>
          <p:cNvPr id="1026" name="Picture 2" descr="적십자로고·캐릭터(시그니처)">
            <a:extLst>
              <a:ext uri="{FF2B5EF4-FFF2-40B4-BE49-F238E27FC236}">
                <a16:creationId xmlns:a16="http://schemas.microsoft.com/office/drawing/2014/main" id="{B9804ECC-6FDF-43C7-87AD-EEF6877E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385" y="4371550"/>
            <a:ext cx="3048000" cy="13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99A00E71-F817-458B-AD42-88252DADD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9139" y="9165798"/>
            <a:ext cx="2209800" cy="2209800"/>
          </a:xfrm>
          <a:prstGeom prst="rect">
            <a:avLst/>
          </a:prstGeom>
        </p:spPr>
      </p:pic>
      <p:pic>
        <p:nvPicPr>
          <p:cNvPr id="8" name="그래픽 7" descr="병원">
            <a:extLst>
              <a:ext uri="{FF2B5EF4-FFF2-40B4-BE49-F238E27FC236}">
                <a16:creationId xmlns:a16="http://schemas.microsoft.com/office/drawing/2014/main" id="{D2359D85-14DF-40C0-B32A-E572520FB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74594" y="3597771"/>
            <a:ext cx="2656204" cy="2656204"/>
          </a:xfrm>
          <a:prstGeom prst="rect">
            <a:avLst/>
          </a:prstGeom>
        </p:spPr>
      </p:pic>
      <p:pic>
        <p:nvPicPr>
          <p:cNvPr id="10" name="그래픽 9" descr="블록체인">
            <a:extLst>
              <a:ext uri="{FF2B5EF4-FFF2-40B4-BE49-F238E27FC236}">
                <a16:creationId xmlns:a16="http://schemas.microsoft.com/office/drawing/2014/main" id="{CA21EE3D-01BC-4BB6-89CA-BE87AE1A3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79609" y="4757869"/>
            <a:ext cx="2631111" cy="2631111"/>
          </a:xfrm>
          <a:prstGeom prst="rect">
            <a:avLst/>
          </a:prstGeom>
        </p:spPr>
      </p:pic>
      <p:pic>
        <p:nvPicPr>
          <p:cNvPr id="25" name="그래픽 24" descr="입원 환자">
            <a:extLst>
              <a:ext uri="{FF2B5EF4-FFF2-40B4-BE49-F238E27FC236}">
                <a16:creationId xmlns:a16="http://schemas.microsoft.com/office/drawing/2014/main" id="{5ADBE0D6-0164-4AE6-A558-FAF4428AD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32750" y="9280651"/>
            <a:ext cx="2339893" cy="2339893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1C06841F-B255-46AB-AA49-FD44ECC37A97}"/>
              </a:ext>
            </a:extLst>
          </p:cNvPr>
          <p:cNvSpPr/>
          <p:nvPr/>
        </p:nvSpPr>
        <p:spPr>
          <a:xfrm rot="13741073">
            <a:off x="8689405" y="6644573"/>
            <a:ext cx="353158" cy="4468007"/>
          </a:xfrm>
          <a:prstGeom prst="downArrow">
            <a:avLst>
              <a:gd name="adj1" fmla="val 50000"/>
              <a:gd name="adj2" fmla="val 81411"/>
            </a:avLst>
          </a:prstGeom>
          <a:solidFill>
            <a:srgbClr val="FF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그래픽 29" descr="신용 카드">
            <a:extLst>
              <a:ext uri="{FF2B5EF4-FFF2-40B4-BE49-F238E27FC236}">
                <a16:creationId xmlns:a16="http://schemas.microsoft.com/office/drawing/2014/main" id="{E940AD2D-AD0F-49FB-8391-6A75169B88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67739" y="8924518"/>
            <a:ext cx="1085832" cy="1085832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0973F45-8245-4070-B452-8BF569D40866}"/>
              </a:ext>
            </a:extLst>
          </p:cNvPr>
          <p:cNvSpPr/>
          <p:nvPr/>
        </p:nvSpPr>
        <p:spPr>
          <a:xfrm rot="18304724">
            <a:off x="15421466" y="6477559"/>
            <a:ext cx="353158" cy="4468007"/>
          </a:xfrm>
          <a:prstGeom prst="downArrow">
            <a:avLst>
              <a:gd name="adj1" fmla="val 50000"/>
              <a:gd name="adj2" fmla="val 81411"/>
            </a:avLst>
          </a:prstGeom>
          <a:solidFill>
            <a:srgbClr val="FF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그래픽 31" descr="신용 카드">
            <a:extLst>
              <a:ext uri="{FF2B5EF4-FFF2-40B4-BE49-F238E27FC236}">
                <a16:creationId xmlns:a16="http://schemas.microsoft.com/office/drawing/2014/main" id="{2CE4C9CD-7578-4035-9689-5B365E6D3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922625" y="7543800"/>
            <a:ext cx="1085832" cy="1085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D0BCE-C597-4E13-88B7-25C75CF8643D}"/>
              </a:ext>
            </a:extLst>
          </p:cNvPr>
          <p:cNvSpPr txBox="1"/>
          <p:nvPr/>
        </p:nvSpPr>
        <p:spPr>
          <a:xfrm>
            <a:off x="11001339" y="4142950"/>
            <a:ext cx="259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Blockchain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4B5CA-C7B5-4FF9-957C-5FCF29F6CB36}"/>
              </a:ext>
            </a:extLst>
          </p:cNvPr>
          <p:cNvSpPr txBox="1"/>
          <p:nvPr/>
        </p:nvSpPr>
        <p:spPr>
          <a:xfrm>
            <a:off x="5330825" y="11113988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기증자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4B5F56-7158-4633-9076-62C021D2D3E8}"/>
              </a:ext>
            </a:extLst>
          </p:cNvPr>
          <p:cNvSpPr txBox="1"/>
          <p:nvPr/>
        </p:nvSpPr>
        <p:spPr>
          <a:xfrm>
            <a:off x="18555635" y="11266388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수혈자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1BFF1-2083-4D6C-BDBE-189E1D983A83}"/>
              </a:ext>
            </a:extLst>
          </p:cNvPr>
          <p:cNvSpPr txBox="1"/>
          <p:nvPr/>
        </p:nvSpPr>
        <p:spPr>
          <a:xfrm>
            <a:off x="9026483" y="9878344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기부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5A5CD7-8FB1-4E49-A2D4-70FF0FE5AA07}"/>
              </a:ext>
            </a:extLst>
          </p:cNvPr>
          <p:cNvSpPr txBox="1"/>
          <p:nvPr/>
        </p:nvSpPr>
        <p:spPr>
          <a:xfrm>
            <a:off x="16075025" y="8481060"/>
            <a:ext cx="118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수령</a:t>
            </a:r>
            <a:endParaRPr lang="en-US" sz="2800" dirty="0">
              <a:solidFill>
                <a:schemeClr val="tx2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76918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imple GP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사용자 지정 2">
      <a:majorFont>
        <a:latin typeface="Noto Sans KR Black"/>
        <a:ea typeface="Noto Sans KR Black"/>
        <a:cs typeface=""/>
      </a:majorFont>
      <a:minorFont>
        <a:latin typeface="Noto Sans KR Light"/>
        <a:ea typeface="Noto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46221</TotalTime>
  <Words>628</Words>
  <Application>Microsoft Office PowerPoint</Application>
  <PresentationFormat>사용자 지정</PresentationFormat>
  <Paragraphs>207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Noto Sans KR Regular</vt:lpstr>
      <vt:lpstr>Montserrat Hairline</vt:lpstr>
      <vt:lpstr>Calibri Light</vt:lpstr>
      <vt:lpstr>Noto Sans KR Light</vt:lpstr>
      <vt:lpstr>Noto Sans KR Black</vt:lpstr>
      <vt:lpstr>Noto Sans KR Bold</vt:lpstr>
      <vt:lpstr>Noto Sans KR Medium</vt:lpstr>
      <vt:lpstr>Arial</vt:lpstr>
      <vt:lpstr>Default Theme</vt:lpstr>
      <vt:lpstr>PowerPoint 프레젠테이션</vt:lpstr>
      <vt:lpstr>PowerPoint 프레젠테이션</vt:lpstr>
      <vt:lpstr>System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System Architecture</vt:lpstr>
      <vt:lpstr>PowerPoint 프레젠테이션</vt:lpstr>
      <vt:lpstr>System Completeness &amp;  Main Features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Development Schedule</vt:lpstr>
      <vt:lpstr>PowerPoint 프레젠테이션</vt:lpstr>
      <vt:lpstr>Open Source SWs Used</vt:lpstr>
      <vt:lpstr>PowerPoint 프레젠테이션</vt:lpstr>
      <vt:lpstr>PowerPoint 프레젠테이션</vt:lpstr>
      <vt:lpstr>Development Risk and Issues</vt:lpstr>
      <vt:lpstr>PowerPoint 프레젠테이션</vt:lpstr>
      <vt:lpstr>PowerPoint 프레젠테이션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서 성윤</cp:lastModifiedBy>
  <cp:revision>6786</cp:revision>
  <dcterms:created xsi:type="dcterms:W3CDTF">2014-11-12T21:47:38Z</dcterms:created>
  <dcterms:modified xsi:type="dcterms:W3CDTF">2020-06-14T10:08:21Z</dcterms:modified>
  <cp:category>Awesome PPT</cp:category>
</cp:coreProperties>
</file>